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56" r:id="rId3"/>
    <p:sldId id="403" r:id="rId4"/>
    <p:sldId id="407" r:id="rId5"/>
    <p:sldId id="405" r:id="rId6"/>
    <p:sldId id="406" r:id="rId7"/>
    <p:sldId id="408" r:id="rId8"/>
    <p:sldId id="397" r:id="rId9"/>
    <p:sldId id="396" r:id="rId10"/>
    <p:sldId id="409" r:id="rId11"/>
    <p:sldId id="395" r:id="rId12"/>
    <p:sldId id="380" r:id="rId13"/>
    <p:sldId id="382" r:id="rId14"/>
    <p:sldId id="383" r:id="rId15"/>
    <p:sldId id="384" r:id="rId16"/>
    <p:sldId id="400" r:id="rId17"/>
    <p:sldId id="385" r:id="rId18"/>
    <p:sldId id="386" r:id="rId19"/>
    <p:sldId id="387" r:id="rId20"/>
    <p:sldId id="388" r:id="rId21"/>
    <p:sldId id="389" r:id="rId22"/>
    <p:sldId id="390" r:id="rId23"/>
    <p:sldId id="410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5DC"/>
    <a:srgbClr val="F6C798"/>
    <a:srgbClr val="156635"/>
    <a:srgbClr val="93E9B6"/>
    <a:srgbClr val="762123"/>
    <a:srgbClr val="EC821C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BIRHANU\Drylanad%20CRP\AMEDD%20REPORT\CBT%20DATABASE\CBT%20data%20and%20analysis%20Vnico%2003-04%20(Copie%20en%20conflit%20de%20nico%20fourtet%202014-04-03)%20BZ.xlsx" TargetMode="External"/><Relationship Id="rId2" Type="http://schemas.openxmlformats.org/officeDocument/2006/relationships/image" Target="../media/image22.jpeg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Seminar\Kani%20Runoff%20Data%20From%20Experimental%20Station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themeOverride" Target="../theme/themeOverride2.xml"/><Relationship Id="rId5" Type="http://schemas.openxmlformats.org/officeDocument/2006/relationships/oleObject" Target="file:///C:\BIRHANU\Drylanad%20CRP\AMEDD%20REPORT\CBT%20DATABASE\CBT%20data%20and%20analysis%20Vnico%2003-04%20(Copie%20en%20conflit%20de%20nico%20fourtet%202014-04-03)%20BZ.xlsx" TargetMode="External"/><Relationship Id="rId4" Type="http://schemas.openxmlformats.org/officeDocument/2006/relationships/image" Target="../media/image26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BIRHANU\Drylanad%20CRP\AMEDD%20REPORT\CBT%20DATABASE\CBT%20data%20and%20analysis%20Vnico%2003-04%20(Copie%20en%20conflit%20de%20nico%20fourtet%202014-04-03)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DATA\Koutiala%20Rain\ITKO_1980-200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DATA\Report%20from%20Cedraik\Kani's%20wells\Data%20analysis%20-%20Wells%20of%20Kani%20-%2020%2010%20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DATA\Report%20from%20Cedraik\Kani's%20wells\Data%20analysis%20-%20Wells%20of%20Kani%20-%2020%2010%20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DATA\Report%20from%20Cedraik\Kani's%20wells\Data%20analysis%20-%20Wells%20of%20Kani%20-%2020%2010%201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DATA\Report%20from%20Cedraik\Kani's%20wells\Data%20analysis%20-%20Wells%20of%20Kani%20-%2020%2010%20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IRHANU\Seminar\Kani%20Runoff%20Data%20From%20Experimental%20Stati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331948302380565E-2"/>
          <c:y val="5.1400554097404488E-2"/>
          <c:w val="0.9061050021808531"/>
          <c:h val="0.7276485294219489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assesment!$E$25</c:f>
              <c:strCache>
                <c:ptCount val="1"/>
                <c:pt idx="0">
                  <c:v>% of Structure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</c:spPr>
          <c:invertIfNegative val="0"/>
          <c:dLbls>
            <c:dLbl>
              <c:idx val="3"/>
              <c:spPr>
                <a:noFill/>
              </c:spPr>
              <c:txPr>
                <a:bodyPr/>
                <a:lstStyle/>
                <a:p>
                  <a:pPr>
                    <a:defRPr lang="en-US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assesment!$C$26:$C$34</c:f>
              <c:strCache>
                <c:ptCount val="9"/>
                <c:pt idx="0">
                  <c:v>Shallow Well</c:v>
                </c:pt>
                <c:pt idx="1">
                  <c:v>CBT</c:v>
                </c:pt>
                <c:pt idx="2">
                  <c:v>Vegetative Barrier</c:v>
                </c:pt>
                <c:pt idx="3">
                  <c:v>Bund (stone or soil)</c:v>
                </c:pt>
                <c:pt idx="4">
                  <c:v>Contour Farming</c:v>
                </c:pt>
                <c:pt idx="5">
                  <c:v>Deep Tillage</c:v>
                </c:pt>
                <c:pt idx="6">
                  <c:v>Constructed water pool</c:v>
                </c:pt>
                <c:pt idx="7">
                  <c:v>Dam or dike</c:v>
                </c:pt>
                <c:pt idx="8">
                  <c:v>other</c:v>
                </c:pt>
              </c:strCache>
            </c:strRef>
          </c:cat>
          <c:val>
            <c:numRef>
              <c:f>assesment!$E$26:$E$34</c:f>
              <c:numCache>
                <c:formatCode>General</c:formatCode>
                <c:ptCount val="9"/>
                <c:pt idx="0">
                  <c:v>32</c:v>
                </c:pt>
                <c:pt idx="1">
                  <c:v>26</c:v>
                </c:pt>
                <c:pt idx="2">
                  <c:v>12</c:v>
                </c:pt>
                <c:pt idx="3">
                  <c:v>12</c:v>
                </c:pt>
                <c:pt idx="4">
                  <c:v>6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437312"/>
        <c:axId val="52646400"/>
      </c:barChart>
      <c:catAx>
        <c:axId val="55437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2646400"/>
        <c:crosses val="autoZero"/>
        <c:auto val="1"/>
        <c:lblAlgn val="ctr"/>
        <c:lblOffset val="100"/>
        <c:noMultiLvlLbl val="0"/>
      </c:catAx>
      <c:valAx>
        <c:axId val="52646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Percentage of Structure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5437312"/>
        <c:crosses val="autoZero"/>
        <c:crossBetween val="between"/>
      </c:valAx>
    </c:plotArea>
    <c:plotVisOnly val="1"/>
    <c:dispBlanksAs val="gap"/>
    <c:showDLblsOverMax val="0"/>
  </c:chart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2000" dirty="0" err="1" smtClean="0"/>
              <a:t>Runoff</a:t>
            </a:r>
            <a:r>
              <a:rPr lang="fr-FR" sz="2000" baseline="0" dirty="0" smtClean="0"/>
              <a:t> coefficient</a:t>
            </a:r>
            <a:endParaRPr lang="fr-FR" sz="2000" dirty="0"/>
          </a:p>
        </c:rich>
      </c:tx>
      <c:layout>
        <c:manualLayout>
          <c:xMode val="edge"/>
          <c:yMode val="edge"/>
          <c:x val="0.1166110687776931"/>
          <c:y val="1.3889057137088634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89129483814524"/>
          <c:y val="0.11892188419111571"/>
          <c:w val="0.76908202099737522"/>
          <c:h val="0.739722855052562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Ridge!$M$22</c:f>
              <c:strCache>
                <c:ptCount val="1"/>
                <c:pt idx="0">
                  <c:v>Treatment</c:v>
                </c:pt>
              </c:strCache>
            </c:strRef>
          </c:tx>
          <c:invertIfNegative val="0"/>
          <c:cat>
            <c:strRef>
              <c:f>Ridge!$N$21:$P$21</c:f>
              <c:strCache>
                <c:ptCount val="3"/>
                <c:pt idx="0">
                  <c:v>Sekou Berthé</c:v>
                </c:pt>
                <c:pt idx="1">
                  <c:v>Madou Berthé</c:v>
                </c:pt>
                <c:pt idx="2">
                  <c:v>Mean</c:v>
                </c:pt>
              </c:strCache>
            </c:strRef>
          </c:cat>
          <c:val>
            <c:numRef>
              <c:f>Ridge!$N$22:$P$22</c:f>
              <c:numCache>
                <c:formatCode>0</c:formatCode>
                <c:ptCount val="3"/>
                <c:pt idx="0">
                  <c:v>26.081725207089644</c:v>
                </c:pt>
                <c:pt idx="1">
                  <c:v>24.490069779924848</c:v>
                </c:pt>
                <c:pt idx="2">
                  <c:v>25.285897493507246</c:v>
                </c:pt>
              </c:numCache>
            </c:numRef>
          </c:val>
        </c:ser>
        <c:ser>
          <c:idx val="1"/>
          <c:order val="1"/>
          <c:tx>
            <c:strRef>
              <c:f>Ridge!$M$23</c:f>
              <c:strCache>
                <c:ptCount val="1"/>
                <c:pt idx="0">
                  <c:v>Control</c:v>
                </c:pt>
              </c:strCache>
            </c:strRef>
          </c:tx>
          <c:invertIfNegative val="0"/>
          <c:cat>
            <c:strRef>
              <c:f>Ridge!$N$21:$P$21</c:f>
              <c:strCache>
                <c:ptCount val="3"/>
                <c:pt idx="0">
                  <c:v>Sekou Berthé</c:v>
                </c:pt>
                <c:pt idx="1">
                  <c:v>Madou Berthé</c:v>
                </c:pt>
                <c:pt idx="2">
                  <c:v>Mean</c:v>
                </c:pt>
              </c:strCache>
            </c:strRef>
          </c:cat>
          <c:val>
            <c:numRef>
              <c:f>Ridge!$N$23:$P$23</c:f>
              <c:numCache>
                <c:formatCode>0</c:formatCode>
                <c:ptCount val="3"/>
                <c:pt idx="0">
                  <c:v>39.71493359248462</c:v>
                </c:pt>
                <c:pt idx="1">
                  <c:v>43.449505406027157</c:v>
                </c:pt>
                <c:pt idx="2">
                  <c:v>41.582219499255885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619520"/>
        <c:axId val="53529984"/>
        <c:axId val="0"/>
      </c:bar3DChart>
      <c:catAx>
        <c:axId val="152619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Experimental Sites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3529984"/>
        <c:crosses val="autoZero"/>
        <c:auto val="1"/>
        <c:lblAlgn val="ctr"/>
        <c:lblOffset val="100"/>
        <c:noMultiLvlLbl val="0"/>
      </c:catAx>
      <c:valAx>
        <c:axId val="535299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Runoff Coefficient (%)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526195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2787187085485281"/>
          <c:y val="0.50342014940440138"/>
          <c:w val="0.17212812914514719"/>
          <c:h val="0.1159161114476075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621239799082594"/>
          <c:y val="5.1400554097404488E-2"/>
          <c:w val="0.86576424769815474"/>
          <c:h val="0.685215806357538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'Farmers perception'!$C$1</c:f>
              <c:strCache>
                <c:ptCount val="1"/>
                <c:pt idx="0">
                  <c:v>Very High 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/>
              <a:srcRect/>
              <a:stretch>
                <a:fillRect/>
              </a:stretch>
            </a:blipFill>
          </c:spPr>
          <c:invertIfNegative val="0"/>
          <c:pictureOptions>
            <c:pictureFormat val="stackScale"/>
            <c:pictureStackUnit val="5"/>
          </c:pictureOptions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'Farmers perception'!$B$3:$B$5</c:f>
              <c:strCache>
                <c:ptCount val="3"/>
                <c:pt idx="0">
                  <c:v>Conservation of soil and water</c:v>
                </c:pt>
                <c:pt idx="1">
                  <c:v>Prevention of gulley formation</c:v>
                </c:pt>
                <c:pt idx="2">
                  <c:v>Conservation of soil fertility</c:v>
                </c:pt>
              </c:strCache>
            </c:strRef>
          </c:cat>
          <c:val>
            <c:numRef>
              <c:f>'Farmers perception'!$C$3:$C$5</c:f>
              <c:numCache>
                <c:formatCode>General</c:formatCode>
                <c:ptCount val="3"/>
                <c:pt idx="0">
                  <c:v>33</c:v>
                </c:pt>
                <c:pt idx="1">
                  <c:v>31</c:v>
                </c:pt>
                <c:pt idx="2">
                  <c:v>42</c:v>
                </c:pt>
              </c:numCache>
            </c:numRef>
          </c:val>
        </c:ser>
        <c:ser>
          <c:idx val="1"/>
          <c:order val="1"/>
          <c:tx>
            <c:strRef>
              <c:f>'Farmers perception'!$D$1</c:f>
              <c:strCache>
                <c:ptCount val="1"/>
                <c:pt idx="0">
                  <c:v>High</c:v>
                </c:pt>
              </c:strCache>
            </c:strRef>
          </c:tx>
          <c:spPr>
            <a:blipFill>
              <a:blip xmlns:r="http://schemas.openxmlformats.org/officeDocument/2006/relationships" r:embed="rId3"/>
              <a:tile tx="0" ty="0" sx="100000" sy="100000" flip="none" algn="tl"/>
            </a:blip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'Farmers perception'!$B$3:$B$5</c:f>
              <c:strCache>
                <c:ptCount val="3"/>
                <c:pt idx="0">
                  <c:v>Conservation of soil and water</c:v>
                </c:pt>
                <c:pt idx="1">
                  <c:v>Prevention of gulley formation</c:v>
                </c:pt>
                <c:pt idx="2">
                  <c:v>Conservation of soil fertility</c:v>
                </c:pt>
              </c:strCache>
            </c:strRef>
          </c:cat>
          <c:val>
            <c:numRef>
              <c:f>'Farmers perception'!$D$3:$D$5</c:f>
              <c:numCache>
                <c:formatCode>General</c:formatCode>
                <c:ptCount val="3"/>
                <c:pt idx="0">
                  <c:v>48</c:v>
                </c:pt>
                <c:pt idx="1">
                  <c:v>41</c:v>
                </c:pt>
                <c:pt idx="2">
                  <c:v>43</c:v>
                </c:pt>
              </c:numCache>
            </c:numRef>
          </c:val>
        </c:ser>
        <c:ser>
          <c:idx val="2"/>
          <c:order val="2"/>
          <c:tx>
            <c:strRef>
              <c:f>'Farmers perception'!$E$1</c:f>
              <c:strCache>
                <c:ptCount val="1"/>
                <c:pt idx="0">
                  <c:v>Medium </c:v>
                </c:pt>
              </c:strCache>
            </c:strRef>
          </c:tx>
          <c:spPr>
            <a:blipFill>
              <a:blip xmlns:r="http://schemas.openxmlformats.org/officeDocument/2006/relationships" r:embed="rId4"/>
              <a:tile tx="0" ty="0" sx="100000" sy="100000" flip="none" algn="tl"/>
            </a:blip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'Farmers perception'!$B$3:$B$5</c:f>
              <c:strCache>
                <c:ptCount val="3"/>
                <c:pt idx="0">
                  <c:v>Conservation of soil and water</c:v>
                </c:pt>
                <c:pt idx="1">
                  <c:v>Prevention of gulley formation</c:v>
                </c:pt>
                <c:pt idx="2">
                  <c:v>Conservation of soil fertility</c:v>
                </c:pt>
              </c:strCache>
            </c:strRef>
          </c:cat>
          <c:val>
            <c:numRef>
              <c:f>'Farmers perception'!$E$3:$E$5</c:f>
              <c:numCache>
                <c:formatCode>General</c:formatCode>
                <c:ptCount val="3"/>
                <c:pt idx="0">
                  <c:v>17</c:v>
                </c:pt>
                <c:pt idx="1">
                  <c:v>20</c:v>
                </c:pt>
                <c:pt idx="2">
                  <c:v>15</c:v>
                </c:pt>
              </c:numCache>
            </c:numRef>
          </c:val>
        </c:ser>
        <c:ser>
          <c:idx val="3"/>
          <c:order val="3"/>
          <c:tx>
            <c:strRef>
              <c:f>'Farmers perception'!$F$1</c:f>
              <c:strCache>
                <c:ptCount val="1"/>
                <c:pt idx="0">
                  <c:v>Low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'Farmers perception'!$B$3:$B$5</c:f>
              <c:strCache>
                <c:ptCount val="3"/>
                <c:pt idx="0">
                  <c:v>Conservation of soil and water</c:v>
                </c:pt>
                <c:pt idx="1">
                  <c:v>Prevention of gulley formation</c:v>
                </c:pt>
                <c:pt idx="2">
                  <c:v>Conservation of soil fertility</c:v>
                </c:pt>
              </c:strCache>
            </c:strRef>
          </c:cat>
          <c:val>
            <c:numRef>
              <c:f>'Farmers perception'!$F$3:$F$5</c:f>
              <c:numCache>
                <c:formatCode>General</c:formatCode>
                <c:ptCount val="3"/>
                <c:pt idx="0">
                  <c:v>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011008"/>
        <c:axId val="52686208"/>
      </c:barChart>
      <c:catAx>
        <c:axId val="148011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2686208"/>
        <c:crosses val="autoZero"/>
        <c:auto val="1"/>
        <c:lblAlgn val="ctr"/>
        <c:lblOffset val="100"/>
        <c:noMultiLvlLbl val="0"/>
      </c:catAx>
      <c:valAx>
        <c:axId val="52686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Percentage of Response (%)</a:t>
                </a:r>
              </a:p>
            </c:rich>
          </c:tx>
          <c:layout>
            <c:manualLayout>
              <c:xMode val="edge"/>
              <c:yMode val="edge"/>
              <c:x val="1.1742572857769602E-2"/>
              <c:y val="0.117862350539515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8011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1209834747810732"/>
          <c:y val="8.4915427238263109E-3"/>
          <c:w val="0.60147817669416714"/>
          <c:h val="0.14505395158938494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5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11111111111112"/>
          <c:y val="4.0880503144654086E-2"/>
          <c:w val="0.80972222222222223"/>
          <c:h val="0.8584905660377358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'Analyze water resssources'!$Y$20:$AA$20</c:f>
              <c:strCache>
                <c:ptCount val="3"/>
                <c:pt idx="0">
                  <c:v>Water Availability</c:v>
                </c:pt>
                <c:pt idx="1">
                  <c:v>Yield</c:v>
                </c:pt>
                <c:pt idx="2">
                  <c:v>Fertility</c:v>
                </c:pt>
              </c:strCache>
            </c:strRef>
          </c:cat>
          <c:val>
            <c:numRef>
              <c:f>'Analyze water resssources'!$Y$22:$AA$22</c:f>
              <c:numCache>
                <c:formatCode>0%</c:formatCode>
                <c:ptCount val="3"/>
                <c:pt idx="0">
                  <c:v>0.461538461538466</c:v>
                </c:pt>
                <c:pt idx="1">
                  <c:v>0.3846153846153848</c:v>
                </c:pt>
                <c:pt idx="2">
                  <c:v>0.15384615384615713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077376"/>
        <c:axId val="52684480"/>
      </c:barChart>
      <c:catAx>
        <c:axId val="151077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2684480"/>
        <c:crosses val="autoZero"/>
        <c:auto val="1"/>
        <c:lblAlgn val="ctr"/>
        <c:lblOffset val="100"/>
        <c:noMultiLvlLbl val="0"/>
      </c:catAx>
      <c:valAx>
        <c:axId val="526844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Percentage of Responses</a:t>
                </a:r>
              </a:p>
            </c:rich>
          </c:tx>
          <c:layout>
            <c:manualLayout>
              <c:xMode val="edge"/>
              <c:yMode val="edge"/>
              <c:x val="1.7303149606299223E-2"/>
              <c:y val="0.20281978903580491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5107737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'Annual Rainfall'!$B$1</c:f>
              <c:strCache>
                <c:ptCount val="1"/>
                <c:pt idx="0">
                  <c:v>Annual Rainfall</c:v>
                </c:pt>
              </c:strCache>
            </c:strRef>
          </c:tx>
          <c:invertIfNegative val="0"/>
          <c:trendline>
            <c:trendlineType val="linear"/>
            <c:dispRSqr val="0"/>
            <c:dispEq val="1"/>
            <c:trendlineLbl>
              <c:layout>
                <c:manualLayout>
                  <c:x val="-2.2158057421139802E-2"/>
                  <c:y val="-0.11749418115188477"/>
                </c:manualLayout>
              </c:layout>
              <c:numFmt formatCode="General" sourceLinked="0"/>
            </c:trendlineLbl>
          </c:trendline>
          <c:cat>
            <c:numRef>
              <c:f>'Annual Rainfall'!$A$2:$A$32</c:f>
              <c:numCache>
                <c:formatCode>General</c:formatCode>
                <c:ptCount val="3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</c:numCache>
            </c:numRef>
          </c:cat>
          <c:val>
            <c:numRef>
              <c:f>'Annual Rainfall'!$B$2:$B$32</c:f>
              <c:numCache>
                <c:formatCode>0</c:formatCode>
                <c:ptCount val="31"/>
                <c:pt idx="0">
                  <c:v>755.4</c:v>
                </c:pt>
                <c:pt idx="1">
                  <c:v>849.6</c:v>
                </c:pt>
                <c:pt idx="2">
                  <c:v>849.3</c:v>
                </c:pt>
                <c:pt idx="3">
                  <c:v>794.6</c:v>
                </c:pt>
                <c:pt idx="4">
                  <c:v>516.29999999999995</c:v>
                </c:pt>
                <c:pt idx="5">
                  <c:v>774.7</c:v>
                </c:pt>
                <c:pt idx="6">
                  <c:v>897.8</c:v>
                </c:pt>
                <c:pt idx="7">
                  <c:v>704.3</c:v>
                </c:pt>
                <c:pt idx="8">
                  <c:v>901.5</c:v>
                </c:pt>
                <c:pt idx="9">
                  <c:v>667.2</c:v>
                </c:pt>
                <c:pt idx="10">
                  <c:v>1057.7</c:v>
                </c:pt>
                <c:pt idx="11">
                  <c:v>862.1</c:v>
                </c:pt>
                <c:pt idx="12">
                  <c:v>729.1</c:v>
                </c:pt>
                <c:pt idx="13">
                  <c:v>728.2</c:v>
                </c:pt>
                <c:pt idx="14">
                  <c:v>1358.4</c:v>
                </c:pt>
                <c:pt idx="15">
                  <c:v>837.6</c:v>
                </c:pt>
                <c:pt idx="16">
                  <c:v>779.9</c:v>
                </c:pt>
                <c:pt idx="17">
                  <c:v>1009.1</c:v>
                </c:pt>
                <c:pt idx="18">
                  <c:v>1036.0999999999999</c:v>
                </c:pt>
                <c:pt idx="19">
                  <c:v>864.3</c:v>
                </c:pt>
                <c:pt idx="20">
                  <c:v>738.3</c:v>
                </c:pt>
                <c:pt idx="21">
                  <c:v>776.8</c:v>
                </c:pt>
                <c:pt idx="22">
                  <c:v>627</c:v>
                </c:pt>
                <c:pt idx="23">
                  <c:v>905.3</c:v>
                </c:pt>
                <c:pt idx="24">
                  <c:v>667</c:v>
                </c:pt>
                <c:pt idx="25">
                  <c:v>771.7</c:v>
                </c:pt>
                <c:pt idx="26">
                  <c:v>996.9</c:v>
                </c:pt>
                <c:pt idx="27">
                  <c:v>963.4</c:v>
                </c:pt>
                <c:pt idx="28">
                  <c:v>722.6</c:v>
                </c:pt>
                <c:pt idx="29">
                  <c:v>919.7</c:v>
                </c:pt>
                <c:pt idx="30">
                  <c:v>1137.2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102464"/>
        <c:axId val="52689664"/>
      </c:barChart>
      <c:catAx>
        <c:axId val="151102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2689664"/>
        <c:crosses val="autoZero"/>
        <c:auto val="1"/>
        <c:lblAlgn val="ctr"/>
        <c:lblOffset val="100"/>
        <c:noMultiLvlLbl val="0"/>
      </c:catAx>
      <c:valAx>
        <c:axId val="52689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Rainfall (mm)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51102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Frequency of construction of the wells</c:v>
          </c:tx>
          <c:invertIfNegative val="0"/>
          <c:cat>
            <c:numRef>
              <c:f>'1-Year of construction-Frequenc'!$C$4:$C$94</c:f>
              <c:numCache>
                <c:formatCode>General</c:formatCode>
                <c:ptCount val="91"/>
                <c:pt idx="0">
                  <c:v>1924</c:v>
                </c:pt>
                <c:pt idx="1">
                  <c:v>1925</c:v>
                </c:pt>
                <c:pt idx="2">
                  <c:v>1926</c:v>
                </c:pt>
                <c:pt idx="3">
                  <c:v>1927</c:v>
                </c:pt>
                <c:pt idx="4">
                  <c:v>1928</c:v>
                </c:pt>
                <c:pt idx="5">
                  <c:v>1929</c:v>
                </c:pt>
                <c:pt idx="6">
                  <c:v>1930</c:v>
                </c:pt>
                <c:pt idx="7">
                  <c:v>1931</c:v>
                </c:pt>
                <c:pt idx="8">
                  <c:v>1932</c:v>
                </c:pt>
                <c:pt idx="9">
                  <c:v>1933</c:v>
                </c:pt>
                <c:pt idx="10">
                  <c:v>1934</c:v>
                </c:pt>
                <c:pt idx="11">
                  <c:v>1935</c:v>
                </c:pt>
                <c:pt idx="12">
                  <c:v>1936</c:v>
                </c:pt>
                <c:pt idx="13">
                  <c:v>1937</c:v>
                </c:pt>
                <c:pt idx="14">
                  <c:v>1938</c:v>
                </c:pt>
                <c:pt idx="15">
                  <c:v>1939</c:v>
                </c:pt>
                <c:pt idx="16">
                  <c:v>1940</c:v>
                </c:pt>
                <c:pt idx="17">
                  <c:v>1941</c:v>
                </c:pt>
                <c:pt idx="18">
                  <c:v>1942</c:v>
                </c:pt>
                <c:pt idx="19">
                  <c:v>1943</c:v>
                </c:pt>
                <c:pt idx="20">
                  <c:v>1944</c:v>
                </c:pt>
                <c:pt idx="21">
                  <c:v>1945</c:v>
                </c:pt>
                <c:pt idx="22">
                  <c:v>1946</c:v>
                </c:pt>
                <c:pt idx="23">
                  <c:v>1947</c:v>
                </c:pt>
                <c:pt idx="24">
                  <c:v>1948</c:v>
                </c:pt>
                <c:pt idx="25">
                  <c:v>1949</c:v>
                </c:pt>
                <c:pt idx="26">
                  <c:v>1950</c:v>
                </c:pt>
                <c:pt idx="27">
                  <c:v>1951</c:v>
                </c:pt>
                <c:pt idx="28">
                  <c:v>1952</c:v>
                </c:pt>
                <c:pt idx="29">
                  <c:v>1953</c:v>
                </c:pt>
                <c:pt idx="30">
                  <c:v>1954</c:v>
                </c:pt>
                <c:pt idx="31">
                  <c:v>1955</c:v>
                </c:pt>
                <c:pt idx="32">
                  <c:v>1956</c:v>
                </c:pt>
                <c:pt idx="33">
                  <c:v>1957</c:v>
                </c:pt>
                <c:pt idx="34">
                  <c:v>1958</c:v>
                </c:pt>
                <c:pt idx="35">
                  <c:v>1959</c:v>
                </c:pt>
                <c:pt idx="36">
                  <c:v>1960</c:v>
                </c:pt>
                <c:pt idx="37">
                  <c:v>1961</c:v>
                </c:pt>
                <c:pt idx="38">
                  <c:v>1962</c:v>
                </c:pt>
                <c:pt idx="39">
                  <c:v>1963</c:v>
                </c:pt>
                <c:pt idx="40">
                  <c:v>1964</c:v>
                </c:pt>
                <c:pt idx="41">
                  <c:v>1965</c:v>
                </c:pt>
                <c:pt idx="42">
                  <c:v>1966</c:v>
                </c:pt>
                <c:pt idx="43">
                  <c:v>1967</c:v>
                </c:pt>
                <c:pt idx="44">
                  <c:v>1968</c:v>
                </c:pt>
                <c:pt idx="45">
                  <c:v>1969</c:v>
                </c:pt>
                <c:pt idx="46">
                  <c:v>1970</c:v>
                </c:pt>
                <c:pt idx="47">
                  <c:v>1971</c:v>
                </c:pt>
                <c:pt idx="48">
                  <c:v>1972</c:v>
                </c:pt>
                <c:pt idx="49">
                  <c:v>1973</c:v>
                </c:pt>
                <c:pt idx="50">
                  <c:v>1974</c:v>
                </c:pt>
                <c:pt idx="51">
                  <c:v>1975</c:v>
                </c:pt>
                <c:pt idx="52">
                  <c:v>1976</c:v>
                </c:pt>
                <c:pt idx="53">
                  <c:v>1977</c:v>
                </c:pt>
                <c:pt idx="54">
                  <c:v>1978</c:v>
                </c:pt>
                <c:pt idx="55">
                  <c:v>1979</c:v>
                </c:pt>
                <c:pt idx="56">
                  <c:v>1980</c:v>
                </c:pt>
                <c:pt idx="57">
                  <c:v>1981</c:v>
                </c:pt>
                <c:pt idx="58">
                  <c:v>1982</c:v>
                </c:pt>
                <c:pt idx="59">
                  <c:v>1983</c:v>
                </c:pt>
                <c:pt idx="60">
                  <c:v>1984</c:v>
                </c:pt>
                <c:pt idx="61">
                  <c:v>1985</c:v>
                </c:pt>
                <c:pt idx="62">
                  <c:v>1986</c:v>
                </c:pt>
                <c:pt idx="63">
                  <c:v>1987</c:v>
                </c:pt>
                <c:pt idx="64">
                  <c:v>1988</c:v>
                </c:pt>
                <c:pt idx="65">
                  <c:v>1989</c:v>
                </c:pt>
                <c:pt idx="66">
                  <c:v>1990</c:v>
                </c:pt>
                <c:pt idx="67">
                  <c:v>1991</c:v>
                </c:pt>
                <c:pt idx="68">
                  <c:v>1992</c:v>
                </c:pt>
                <c:pt idx="69">
                  <c:v>1993</c:v>
                </c:pt>
                <c:pt idx="70">
                  <c:v>1994</c:v>
                </c:pt>
                <c:pt idx="71">
                  <c:v>1995</c:v>
                </c:pt>
                <c:pt idx="72">
                  <c:v>1996</c:v>
                </c:pt>
                <c:pt idx="73">
                  <c:v>1997</c:v>
                </c:pt>
                <c:pt idx="74">
                  <c:v>1998</c:v>
                </c:pt>
                <c:pt idx="75">
                  <c:v>1999</c:v>
                </c:pt>
                <c:pt idx="76">
                  <c:v>2000</c:v>
                </c:pt>
                <c:pt idx="77">
                  <c:v>2001</c:v>
                </c:pt>
                <c:pt idx="78">
                  <c:v>2002</c:v>
                </c:pt>
                <c:pt idx="79">
                  <c:v>2003</c:v>
                </c:pt>
                <c:pt idx="80">
                  <c:v>2004</c:v>
                </c:pt>
                <c:pt idx="81">
                  <c:v>2005</c:v>
                </c:pt>
                <c:pt idx="82">
                  <c:v>2006</c:v>
                </c:pt>
                <c:pt idx="83">
                  <c:v>2007</c:v>
                </c:pt>
                <c:pt idx="84">
                  <c:v>2008</c:v>
                </c:pt>
                <c:pt idx="85">
                  <c:v>2009</c:v>
                </c:pt>
                <c:pt idx="86">
                  <c:v>2010</c:v>
                </c:pt>
                <c:pt idx="87">
                  <c:v>2011</c:v>
                </c:pt>
                <c:pt idx="88">
                  <c:v>2012</c:v>
                </c:pt>
                <c:pt idx="89">
                  <c:v>2013</c:v>
                </c:pt>
                <c:pt idx="90">
                  <c:v>2014</c:v>
                </c:pt>
              </c:numCache>
            </c:numRef>
          </c:cat>
          <c:val>
            <c:numRef>
              <c:f>'1-Year of construction-Frequenc'!$D$4:$D$94</c:f>
              <c:numCache>
                <c:formatCode>0%</c:formatCode>
                <c:ptCount val="91"/>
                <c:pt idx="0">
                  <c:v>3.9840637450199202E-3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3.9840637450199202E-3</c:v>
                </c:pt>
                <c:pt idx="11">
                  <c:v>7.9681274900398405E-3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3.9840637450199202E-3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3.9840637450199202E-3</c:v>
                </c:pt>
                <c:pt idx="21">
                  <c:v>3.9840637450199202E-3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3.9840637450199202E-3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3.9840637450199202E-3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3.9840637450199202E-3</c:v>
                </c:pt>
                <c:pt idx="41">
                  <c:v>0</c:v>
                </c:pt>
                <c:pt idx="42">
                  <c:v>0</c:v>
                </c:pt>
                <c:pt idx="43">
                  <c:v>3.9840637450199202E-3</c:v>
                </c:pt>
                <c:pt idx="44">
                  <c:v>1.1952191235059761E-2</c:v>
                </c:pt>
                <c:pt idx="45">
                  <c:v>2.7888446215139442E-2</c:v>
                </c:pt>
                <c:pt idx="46">
                  <c:v>7.9681274900398405E-3</c:v>
                </c:pt>
                <c:pt idx="47">
                  <c:v>0</c:v>
                </c:pt>
                <c:pt idx="48">
                  <c:v>3.9840637450199202E-3</c:v>
                </c:pt>
                <c:pt idx="49">
                  <c:v>0</c:v>
                </c:pt>
                <c:pt idx="50">
                  <c:v>2.3904382470119521E-2</c:v>
                </c:pt>
                <c:pt idx="51">
                  <c:v>3.9840637450199202E-3</c:v>
                </c:pt>
                <c:pt idx="52">
                  <c:v>0</c:v>
                </c:pt>
                <c:pt idx="53">
                  <c:v>0</c:v>
                </c:pt>
                <c:pt idx="54">
                  <c:v>7.9681274900398405E-3</c:v>
                </c:pt>
                <c:pt idx="55">
                  <c:v>1.5936254980079681E-2</c:v>
                </c:pt>
                <c:pt idx="56">
                  <c:v>3.9840637450199202E-3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6.7729083665338641E-2</c:v>
                </c:pt>
                <c:pt idx="61">
                  <c:v>3.9840637450199202E-3</c:v>
                </c:pt>
                <c:pt idx="62">
                  <c:v>3.9840637450199202E-3</c:v>
                </c:pt>
                <c:pt idx="63">
                  <c:v>0</c:v>
                </c:pt>
                <c:pt idx="64">
                  <c:v>0</c:v>
                </c:pt>
                <c:pt idx="65">
                  <c:v>2.3904382470119521E-2</c:v>
                </c:pt>
                <c:pt idx="66">
                  <c:v>3.9840637450199202E-3</c:v>
                </c:pt>
                <c:pt idx="67">
                  <c:v>0</c:v>
                </c:pt>
                <c:pt idx="68">
                  <c:v>7.9681274900398405E-3</c:v>
                </c:pt>
                <c:pt idx="69">
                  <c:v>1.1952191235059761E-2</c:v>
                </c:pt>
                <c:pt idx="70">
                  <c:v>6.3745019920318724E-2</c:v>
                </c:pt>
                <c:pt idx="71">
                  <c:v>1.5936254980079681E-2</c:v>
                </c:pt>
                <c:pt idx="72">
                  <c:v>1.1952191235059761E-2</c:v>
                </c:pt>
                <c:pt idx="73">
                  <c:v>1.1952191235059761E-2</c:v>
                </c:pt>
                <c:pt idx="74">
                  <c:v>2.7888446215139442E-2</c:v>
                </c:pt>
                <c:pt idx="75">
                  <c:v>6.7729083665338641E-2</c:v>
                </c:pt>
                <c:pt idx="76">
                  <c:v>1.1952191235059761E-2</c:v>
                </c:pt>
                <c:pt idx="77">
                  <c:v>0</c:v>
                </c:pt>
                <c:pt idx="78">
                  <c:v>3.9840637450199202E-2</c:v>
                </c:pt>
                <c:pt idx="79">
                  <c:v>7.9681274900398405E-3</c:v>
                </c:pt>
                <c:pt idx="80">
                  <c:v>4.3824701195219126E-2</c:v>
                </c:pt>
                <c:pt idx="81">
                  <c:v>2.7888446215139442E-2</c:v>
                </c:pt>
                <c:pt idx="82">
                  <c:v>5.1792828685258967E-2</c:v>
                </c:pt>
                <c:pt idx="83">
                  <c:v>3.5856573705179286E-2</c:v>
                </c:pt>
                <c:pt idx="84">
                  <c:v>3.5856573705179286E-2</c:v>
                </c:pt>
                <c:pt idx="85">
                  <c:v>5.9760956175298807E-2</c:v>
                </c:pt>
                <c:pt idx="86">
                  <c:v>5.9760956175298807E-2</c:v>
                </c:pt>
                <c:pt idx="87">
                  <c:v>6.3745019920318724E-2</c:v>
                </c:pt>
                <c:pt idx="88">
                  <c:v>7.9681274900398405E-3</c:v>
                </c:pt>
                <c:pt idx="89">
                  <c:v>4.3824701195219126E-2</c:v>
                </c:pt>
                <c:pt idx="90">
                  <c:v>3.5856573705179286E-2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103488"/>
        <c:axId val="52847168"/>
      </c:barChart>
      <c:catAx>
        <c:axId val="151103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Year of construction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2847168"/>
        <c:crosses val="autoZero"/>
        <c:auto val="1"/>
        <c:lblAlgn val="ctr"/>
        <c:lblOffset val="100"/>
        <c:noMultiLvlLbl val="0"/>
      </c:catAx>
      <c:valAx>
        <c:axId val="52847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Frequency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51103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64129483814524"/>
          <c:y val="5.1400554097404488E-2"/>
          <c:w val="0.80480314960629928"/>
          <c:h val="0.58840241059666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'2-Depth of construction-Frequen'!$J$3</c:f>
              <c:strCache>
                <c:ptCount val="1"/>
                <c:pt idx="0">
                  <c:v>Frequency (%)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'2-Depth of construction-Frequen'!$F$4:$F$9</c:f>
              <c:strCache>
                <c:ptCount val="6"/>
                <c:pt idx="0">
                  <c:v>[3.5-8.5]</c:v>
                </c:pt>
                <c:pt idx="1">
                  <c:v>[8.5-13.5]</c:v>
                </c:pt>
                <c:pt idx="2">
                  <c:v>[13.5-18.5]</c:v>
                </c:pt>
                <c:pt idx="3">
                  <c:v>[18.5-23.5]</c:v>
                </c:pt>
                <c:pt idx="4">
                  <c:v>[23.5-28.5]</c:v>
                </c:pt>
                <c:pt idx="5">
                  <c:v>[28.5-33.5]</c:v>
                </c:pt>
              </c:strCache>
            </c:strRef>
          </c:cat>
          <c:val>
            <c:numRef>
              <c:f>'2-Depth of construction-Frequen'!$J$4:$J$9</c:f>
              <c:numCache>
                <c:formatCode>0%</c:formatCode>
                <c:ptCount val="6"/>
                <c:pt idx="0">
                  <c:v>0.15573770491803279</c:v>
                </c:pt>
                <c:pt idx="1">
                  <c:v>0.31967213114754101</c:v>
                </c:pt>
                <c:pt idx="2">
                  <c:v>0.38934426229508196</c:v>
                </c:pt>
                <c:pt idx="3">
                  <c:v>6.5573770491803282E-2</c:v>
                </c:pt>
                <c:pt idx="4">
                  <c:v>5.737704918032787E-2</c:v>
                </c:pt>
                <c:pt idx="5">
                  <c:v>1.2295081967213115E-2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104000"/>
        <c:axId val="52848896"/>
      </c:barChart>
      <c:catAx>
        <c:axId val="151104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Depth of Shallow Well (m)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2848896"/>
        <c:crosses val="autoZero"/>
        <c:auto val="1"/>
        <c:lblAlgn val="ctr"/>
        <c:lblOffset val="100"/>
        <c:noMultiLvlLbl val="0"/>
      </c:catAx>
      <c:valAx>
        <c:axId val="528488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3139253426655001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51104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Quantitative data - Depth of the water in the dry season</c:v>
          </c:tx>
          <c:invertIfNegative val="0"/>
          <c:dLbls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'4-Depth dry season-Quantitative'!$J$4:$J$8</c:f>
              <c:strCache>
                <c:ptCount val="5"/>
                <c:pt idx="0">
                  <c:v>[3.5-6.5]</c:v>
                </c:pt>
                <c:pt idx="1">
                  <c:v>[6.5-9.5]</c:v>
                </c:pt>
                <c:pt idx="2">
                  <c:v>[9.5-12.5]</c:v>
                </c:pt>
                <c:pt idx="3">
                  <c:v>[12.5-15.5]</c:v>
                </c:pt>
                <c:pt idx="4">
                  <c:v>[15.5-18.5]</c:v>
                </c:pt>
              </c:strCache>
            </c:strRef>
          </c:cat>
          <c:val>
            <c:numRef>
              <c:f>'4-Depth dry season-Quantitative'!$N$4:$N$8</c:f>
              <c:numCache>
                <c:formatCode>0.00%</c:formatCode>
                <c:ptCount val="5"/>
                <c:pt idx="0">
                  <c:v>0.30303030303030304</c:v>
                </c:pt>
                <c:pt idx="1">
                  <c:v>0.36363636363636365</c:v>
                </c:pt>
                <c:pt idx="2">
                  <c:v>0.18181818181818182</c:v>
                </c:pt>
                <c:pt idx="3">
                  <c:v>0.12121212121212122</c:v>
                </c:pt>
                <c:pt idx="4">
                  <c:v>3.0303030303030304E-2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51105024"/>
        <c:axId val="52850624"/>
      </c:barChart>
      <c:catAx>
        <c:axId val="151105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Depth of water in shallow well in dry season (m)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2850624"/>
        <c:crosses val="autoZero"/>
        <c:auto val="1"/>
        <c:lblAlgn val="ctr"/>
        <c:lblOffset val="100"/>
        <c:noMultiLvlLbl val="0"/>
      </c:catAx>
      <c:valAx>
        <c:axId val="528506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Frequency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51105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'5-Depth rainy season-Quantitati'!$N$3</c:f>
              <c:strCache>
                <c:ptCount val="1"/>
                <c:pt idx="0">
                  <c:v>Fréquence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'5-Depth rainy season-Quantitati'!$J$4:$J$8</c:f>
              <c:strCache>
                <c:ptCount val="5"/>
                <c:pt idx="0">
                  <c:v>[0-4]</c:v>
                </c:pt>
                <c:pt idx="1">
                  <c:v>[4-8]</c:v>
                </c:pt>
                <c:pt idx="2">
                  <c:v>[8-12]</c:v>
                </c:pt>
                <c:pt idx="3">
                  <c:v>[12-16]</c:v>
                </c:pt>
                <c:pt idx="4">
                  <c:v>[16-20]</c:v>
                </c:pt>
              </c:strCache>
            </c:strRef>
          </c:cat>
          <c:val>
            <c:numRef>
              <c:f>'5-Depth rainy season-Quantitati'!$N$4:$N$8</c:f>
              <c:numCache>
                <c:formatCode>0%</c:formatCode>
                <c:ptCount val="5"/>
                <c:pt idx="0">
                  <c:v>0.52</c:v>
                </c:pt>
                <c:pt idx="1">
                  <c:v>0.24</c:v>
                </c:pt>
                <c:pt idx="2">
                  <c:v>0.04</c:v>
                </c:pt>
                <c:pt idx="3">
                  <c:v>0.12</c:v>
                </c:pt>
                <c:pt idx="4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292928"/>
        <c:axId val="52852352"/>
      </c:barChart>
      <c:catAx>
        <c:axId val="151292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Depth of water in shallow well rainy season (m)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2852352"/>
        <c:crosses val="autoZero"/>
        <c:auto val="1"/>
        <c:lblAlgn val="ctr"/>
        <c:lblOffset val="100"/>
        <c:noMultiLvlLbl val="0"/>
      </c:catAx>
      <c:valAx>
        <c:axId val="52852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51292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07174103237096E-2"/>
          <c:y val="8.518208661417323E-2"/>
          <c:w val="0.83343169941595141"/>
          <c:h val="0.66931676509186355"/>
        </c:manualLayout>
      </c:layout>
      <c:lineChart>
        <c:grouping val="standard"/>
        <c:varyColors val="0"/>
        <c:ser>
          <c:idx val="0"/>
          <c:order val="0"/>
          <c:tx>
            <c:strRef>
              <c:f>Ridge!$Z$9</c:f>
              <c:strCache>
                <c:ptCount val="1"/>
                <c:pt idx="0">
                  <c:v>Treatment</c:v>
                </c:pt>
              </c:strCache>
            </c:strRef>
          </c:tx>
          <c:marker>
            <c:symbol val="none"/>
          </c:marker>
          <c:cat>
            <c:numRef>
              <c:f>Ridge!$Q$10:$Q$43</c:f>
              <c:numCache>
                <c:formatCode>m/d/yyyy</c:formatCode>
                <c:ptCount val="34"/>
                <c:pt idx="0">
                  <c:v>42184</c:v>
                </c:pt>
                <c:pt idx="1">
                  <c:v>42191</c:v>
                </c:pt>
                <c:pt idx="2">
                  <c:v>42193</c:v>
                </c:pt>
                <c:pt idx="3">
                  <c:v>42195</c:v>
                </c:pt>
                <c:pt idx="4">
                  <c:v>42197</c:v>
                </c:pt>
                <c:pt idx="5">
                  <c:v>42200</c:v>
                </c:pt>
                <c:pt idx="6">
                  <c:v>42203</c:v>
                </c:pt>
                <c:pt idx="7">
                  <c:v>42205</c:v>
                </c:pt>
                <c:pt idx="8">
                  <c:v>42207</c:v>
                </c:pt>
                <c:pt idx="9">
                  <c:v>42210</c:v>
                </c:pt>
                <c:pt idx="10">
                  <c:v>42211</c:v>
                </c:pt>
                <c:pt idx="11">
                  <c:v>42213</c:v>
                </c:pt>
                <c:pt idx="12">
                  <c:v>42216</c:v>
                </c:pt>
                <c:pt idx="13">
                  <c:v>42218</c:v>
                </c:pt>
                <c:pt idx="14">
                  <c:v>42223</c:v>
                </c:pt>
                <c:pt idx="15">
                  <c:v>42226</c:v>
                </c:pt>
                <c:pt idx="16">
                  <c:v>42227</c:v>
                </c:pt>
                <c:pt idx="17">
                  <c:v>42229</c:v>
                </c:pt>
                <c:pt idx="18">
                  <c:v>42230</c:v>
                </c:pt>
                <c:pt idx="19">
                  <c:v>42234</c:v>
                </c:pt>
                <c:pt idx="20">
                  <c:v>42236</c:v>
                </c:pt>
                <c:pt idx="21">
                  <c:v>42237</c:v>
                </c:pt>
                <c:pt idx="22">
                  <c:v>42241</c:v>
                </c:pt>
                <c:pt idx="23">
                  <c:v>42243</c:v>
                </c:pt>
                <c:pt idx="24">
                  <c:v>42245</c:v>
                </c:pt>
                <c:pt idx="25">
                  <c:v>42248</c:v>
                </c:pt>
                <c:pt idx="26">
                  <c:v>42255</c:v>
                </c:pt>
                <c:pt idx="27">
                  <c:v>42262</c:v>
                </c:pt>
                <c:pt idx="28">
                  <c:v>42264</c:v>
                </c:pt>
                <c:pt idx="29">
                  <c:v>42266</c:v>
                </c:pt>
                <c:pt idx="30">
                  <c:v>42267</c:v>
                </c:pt>
                <c:pt idx="31">
                  <c:v>42268</c:v>
                </c:pt>
                <c:pt idx="32">
                  <c:v>42274</c:v>
                </c:pt>
                <c:pt idx="33">
                  <c:v>42276</c:v>
                </c:pt>
              </c:numCache>
            </c:numRef>
          </c:cat>
          <c:val>
            <c:numRef>
              <c:f>Ridge!$Z$10:$Z$43</c:f>
              <c:numCache>
                <c:formatCode>0.0</c:formatCode>
                <c:ptCount val="34"/>
                <c:pt idx="0">
                  <c:v>2.4603174603174605</c:v>
                </c:pt>
                <c:pt idx="1">
                  <c:v>30.158730158730158</c:v>
                </c:pt>
                <c:pt idx="2">
                  <c:v>8.7301587301587311</c:v>
                </c:pt>
                <c:pt idx="3">
                  <c:v>20.634920634920633</c:v>
                </c:pt>
                <c:pt idx="4">
                  <c:v>7.6190476190476186</c:v>
                </c:pt>
                <c:pt idx="5">
                  <c:v>6.3492063492063497</c:v>
                </c:pt>
                <c:pt idx="6">
                  <c:v>8.3333333333333321</c:v>
                </c:pt>
                <c:pt idx="7">
                  <c:v>0.47619047619047616</c:v>
                </c:pt>
                <c:pt idx="8">
                  <c:v>0.79365079365079361</c:v>
                </c:pt>
                <c:pt idx="9">
                  <c:v>7.5396825396825395</c:v>
                </c:pt>
                <c:pt idx="10">
                  <c:v>0.3571428571428571</c:v>
                </c:pt>
                <c:pt idx="11">
                  <c:v>11.904761904761905</c:v>
                </c:pt>
                <c:pt idx="12">
                  <c:v>6.1111111111111107</c:v>
                </c:pt>
                <c:pt idx="13">
                  <c:v>4.3650793650793647</c:v>
                </c:pt>
                <c:pt idx="14">
                  <c:v>0</c:v>
                </c:pt>
                <c:pt idx="15">
                  <c:v>23.015873015873016</c:v>
                </c:pt>
                <c:pt idx="16">
                  <c:v>0.47619047619047616</c:v>
                </c:pt>
                <c:pt idx="17">
                  <c:v>6.1904761904761898</c:v>
                </c:pt>
                <c:pt idx="18">
                  <c:v>1.6666666666666665</c:v>
                </c:pt>
                <c:pt idx="19">
                  <c:v>9.3650793650793638</c:v>
                </c:pt>
                <c:pt idx="20">
                  <c:v>7.5396825396825395</c:v>
                </c:pt>
                <c:pt idx="21">
                  <c:v>7.7777777777777786</c:v>
                </c:pt>
                <c:pt idx="22">
                  <c:v>6.1904761904761898</c:v>
                </c:pt>
                <c:pt idx="23">
                  <c:v>9.5238095238095237</c:v>
                </c:pt>
                <c:pt idx="24">
                  <c:v>5.9523809523809526</c:v>
                </c:pt>
                <c:pt idx="25">
                  <c:v>6.9047619047619051</c:v>
                </c:pt>
                <c:pt idx="26">
                  <c:v>1.5079365079365079</c:v>
                </c:pt>
                <c:pt idx="27">
                  <c:v>0.15873015873015872</c:v>
                </c:pt>
                <c:pt idx="28">
                  <c:v>7.3015873015873023</c:v>
                </c:pt>
                <c:pt idx="29">
                  <c:v>3.8888888888888888</c:v>
                </c:pt>
                <c:pt idx="30">
                  <c:v>0.47619047619047616</c:v>
                </c:pt>
                <c:pt idx="31">
                  <c:v>0.87301587301587302</c:v>
                </c:pt>
                <c:pt idx="32">
                  <c:v>8.3333333333333321</c:v>
                </c:pt>
                <c:pt idx="33">
                  <c:v>3.6507936507936507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Ridge!$AA$9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cat>
            <c:numRef>
              <c:f>Ridge!$Q$10:$Q$43</c:f>
              <c:numCache>
                <c:formatCode>m/d/yyyy</c:formatCode>
                <c:ptCount val="34"/>
                <c:pt idx="0">
                  <c:v>42184</c:v>
                </c:pt>
                <c:pt idx="1">
                  <c:v>42191</c:v>
                </c:pt>
                <c:pt idx="2">
                  <c:v>42193</c:v>
                </c:pt>
                <c:pt idx="3">
                  <c:v>42195</c:v>
                </c:pt>
                <c:pt idx="4">
                  <c:v>42197</c:v>
                </c:pt>
                <c:pt idx="5">
                  <c:v>42200</c:v>
                </c:pt>
                <c:pt idx="6">
                  <c:v>42203</c:v>
                </c:pt>
                <c:pt idx="7">
                  <c:v>42205</c:v>
                </c:pt>
                <c:pt idx="8">
                  <c:v>42207</c:v>
                </c:pt>
                <c:pt idx="9">
                  <c:v>42210</c:v>
                </c:pt>
                <c:pt idx="10">
                  <c:v>42211</c:v>
                </c:pt>
                <c:pt idx="11">
                  <c:v>42213</c:v>
                </c:pt>
                <c:pt idx="12">
                  <c:v>42216</c:v>
                </c:pt>
                <c:pt idx="13">
                  <c:v>42218</c:v>
                </c:pt>
                <c:pt idx="14">
                  <c:v>42223</c:v>
                </c:pt>
                <c:pt idx="15">
                  <c:v>42226</c:v>
                </c:pt>
                <c:pt idx="16">
                  <c:v>42227</c:v>
                </c:pt>
                <c:pt idx="17">
                  <c:v>42229</c:v>
                </c:pt>
                <c:pt idx="18">
                  <c:v>42230</c:v>
                </c:pt>
                <c:pt idx="19">
                  <c:v>42234</c:v>
                </c:pt>
                <c:pt idx="20">
                  <c:v>42236</c:v>
                </c:pt>
                <c:pt idx="21">
                  <c:v>42237</c:v>
                </c:pt>
                <c:pt idx="22">
                  <c:v>42241</c:v>
                </c:pt>
                <c:pt idx="23">
                  <c:v>42243</c:v>
                </c:pt>
                <c:pt idx="24">
                  <c:v>42245</c:v>
                </c:pt>
                <c:pt idx="25">
                  <c:v>42248</c:v>
                </c:pt>
                <c:pt idx="26">
                  <c:v>42255</c:v>
                </c:pt>
                <c:pt idx="27">
                  <c:v>42262</c:v>
                </c:pt>
                <c:pt idx="28">
                  <c:v>42264</c:v>
                </c:pt>
                <c:pt idx="29">
                  <c:v>42266</c:v>
                </c:pt>
                <c:pt idx="30">
                  <c:v>42267</c:v>
                </c:pt>
                <c:pt idx="31">
                  <c:v>42268</c:v>
                </c:pt>
                <c:pt idx="32">
                  <c:v>42274</c:v>
                </c:pt>
                <c:pt idx="33">
                  <c:v>42276</c:v>
                </c:pt>
              </c:numCache>
            </c:numRef>
          </c:cat>
          <c:val>
            <c:numRef>
              <c:f>Ridge!$AA$10:$AA$43</c:f>
              <c:numCache>
                <c:formatCode>0</c:formatCode>
                <c:ptCount val="34"/>
                <c:pt idx="0">
                  <c:v>5.4761904761904763</c:v>
                </c:pt>
                <c:pt idx="1">
                  <c:v>39.682539682539684</c:v>
                </c:pt>
                <c:pt idx="2">
                  <c:v>12.222222222222221</c:v>
                </c:pt>
                <c:pt idx="3">
                  <c:v>30.158730158730158</c:v>
                </c:pt>
                <c:pt idx="4">
                  <c:v>14.126984126984127</c:v>
                </c:pt>
                <c:pt idx="5">
                  <c:v>15.079365079365079</c:v>
                </c:pt>
                <c:pt idx="6">
                  <c:v>13.492063492063492</c:v>
                </c:pt>
                <c:pt idx="7">
                  <c:v>2.3015873015873014</c:v>
                </c:pt>
                <c:pt idx="8">
                  <c:v>2.7777777777777777</c:v>
                </c:pt>
                <c:pt idx="9">
                  <c:v>11.904761904761905</c:v>
                </c:pt>
                <c:pt idx="10">
                  <c:v>1.5873015873015874</c:v>
                </c:pt>
                <c:pt idx="11">
                  <c:v>15.476190476190478</c:v>
                </c:pt>
                <c:pt idx="12">
                  <c:v>12.380952380952381</c:v>
                </c:pt>
                <c:pt idx="13">
                  <c:v>9.1269841269841265</c:v>
                </c:pt>
                <c:pt idx="14">
                  <c:v>0.3968253968253968</c:v>
                </c:pt>
                <c:pt idx="15">
                  <c:v>29.761904761904759</c:v>
                </c:pt>
                <c:pt idx="16">
                  <c:v>0.59523809523809534</c:v>
                </c:pt>
                <c:pt idx="17">
                  <c:v>11.984126984126984</c:v>
                </c:pt>
                <c:pt idx="18">
                  <c:v>5.7936507936507944</c:v>
                </c:pt>
                <c:pt idx="19">
                  <c:v>15.476190476190478</c:v>
                </c:pt>
                <c:pt idx="20">
                  <c:v>11.904761904761905</c:v>
                </c:pt>
                <c:pt idx="21">
                  <c:v>13.174603174603174</c:v>
                </c:pt>
                <c:pt idx="22">
                  <c:v>11.507936507936508</c:v>
                </c:pt>
                <c:pt idx="23">
                  <c:v>15.634920634920636</c:v>
                </c:pt>
                <c:pt idx="24">
                  <c:v>12.857142857142858</c:v>
                </c:pt>
                <c:pt idx="25">
                  <c:v>15.793650793650794</c:v>
                </c:pt>
                <c:pt idx="26">
                  <c:v>2.7777777777777777</c:v>
                </c:pt>
                <c:pt idx="27">
                  <c:v>0.43650793650793651</c:v>
                </c:pt>
                <c:pt idx="28">
                  <c:v>9.6825396825396837</c:v>
                </c:pt>
                <c:pt idx="29">
                  <c:v>9.1269841269841265</c:v>
                </c:pt>
                <c:pt idx="30">
                  <c:v>1.1904761904761905</c:v>
                </c:pt>
                <c:pt idx="31">
                  <c:v>2.1428571428571428</c:v>
                </c:pt>
                <c:pt idx="32">
                  <c:v>16.984126984126984</c:v>
                </c:pt>
                <c:pt idx="33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617472"/>
        <c:axId val="53527104"/>
      </c:lineChart>
      <c:lineChart>
        <c:grouping val="standard"/>
        <c:varyColors val="0"/>
        <c:ser>
          <c:idx val="2"/>
          <c:order val="2"/>
          <c:tx>
            <c:strRef>
              <c:f>Ridge!$AB$9</c:f>
              <c:strCache>
                <c:ptCount val="1"/>
                <c:pt idx="0">
                  <c:v>Rainfall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cat>
            <c:numRef>
              <c:f>Ridge!$Q$10:$Q$43</c:f>
              <c:numCache>
                <c:formatCode>m/d/yyyy</c:formatCode>
                <c:ptCount val="34"/>
                <c:pt idx="0">
                  <c:v>42184</c:v>
                </c:pt>
                <c:pt idx="1">
                  <c:v>42191</c:v>
                </c:pt>
                <c:pt idx="2">
                  <c:v>42193</c:v>
                </c:pt>
                <c:pt idx="3">
                  <c:v>42195</c:v>
                </c:pt>
                <c:pt idx="4">
                  <c:v>42197</c:v>
                </c:pt>
                <c:pt idx="5">
                  <c:v>42200</c:v>
                </c:pt>
                <c:pt idx="6">
                  <c:v>42203</c:v>
                </c:pt>
                <c:pt idx="7">
                  <c:v>42205</c:v>
                </c:pt>
                <c:pt idx="8">
                  <c:v>42207</c:v>
                </c:pt>
                <c:pt idx="9">
                  <c:v>42210</c:v>
                </c:pt>
                <c:pt idx="10">
                  <c:v>42211</c:v>
                </c:pt>
                <c:pt idx="11">
                  <c:v>42213</c:v>
                </c:pt>
                <c:pt idx="12">
                  <c:v>42216</c:v>
                </c:pt>
                <c:pt idx="13">
                  <c:v>42218</c:v>
                </c:pt>
                <c:pt idx="14">
                  <c:v>42223</c:v>
                </c:pt>
                <c:pt idx="15">
                  <c:v>42226</c:v>
                </c:pt>
                <c:pt idx="16">
                  <c:v>42227</c:v>
                </c:pt>
                <c:pt idx="17">
                  <c:v>42229</c:v>
                </c:pt>
                <c:pt idx="18">
                  <c:v>42230</c:v>
                </c:pt>
                <c:pt idx="19">
                  <c:v>42234</c:v>
                </c:pt>
                <c:pt idx="20">
                  <c:v>42236</c:v>
                </c:pt>
                <c:pt idx="21">
                  <c:v>42237</c:v>
                </c:pt>
                <c:pt idx="22">
                  <c:v>42241</c:v>
                </c:pt>
                <c:pt idx="23">
                  <c:v>42243</c:v>
                </c:pt>
                <c:pt idx="24">
                  <c:v>42245</c:v>
                </c:pt>
                <c:pt idx="25">
                  <c:v>42248</c:v>
                </c:pt>
                <c:pt idx="26">
                  <c:v>42255</c:v>
                </c:pt>
                <c:pt idx="27">
                  <c:v>42262</c:v>
                </c:pt>
                <c:pt idx="28">
                  <c:v>42264</c:v>
                </c:pt>
                <c:pt idx="29">
                  <c:v>42266</c:v>
                </c:pt>
                <c:pt idx="30">
                  <c:v>42267</c:v>
                </c:pt>
                <c:pt idx="31">
                  <c:v>42268</c:v>
                </c:pt>
                <c:pt idx="32">
                  <c:v>42274</c:v>
                </c:pt>
                <c:pt idx="33">
                  <c:v>42276</c:v>
                </c:pt>
              </c:numCache>
            </c:numRef>
          </c:cat>
          <c:val>
            <c:numRef>
              <c:f>Ridge!$AB$10:$AB$43</c:f>
              <c:numCache>
                <c:formatCode>General</c:formatCode>
                <c:ptCount val="34"/>
                <c:pt idx="0">
                  <c:v>14.5</c:v>
                </c:pt>
                <c:pt idx="1">
                  <c:v>91</c:v>
                </c:pt>
                <c:pt idx="2">
                  <c:v>24.5</c:v>
                </c:pt>
                <c:pt idx="3">
                  <c:v>52</c:v>
                </c:pt>
                <c:pt idx="4">
                  <c:v>25</c:v>
                </c:pt>
                <c:pt idx="5">
                  <c:v>35</c:v>
                </c:pt>
                <c:pt idx="6">
                  <c:v>30</c:v>
                </c:pt>
                <c:pt idx="7">
                  <c:v>9</c:v>
                </c:pt>
                <c:pt idx="8">
                  <c:v>9</c:v>
                </c:pt>
                <c:pt idx="9">
                  <c:v>22.5</c:v>
                </c:pt>
                <c:pt idx="10">
                  <c:v>4.75</c:v>
                </c:pt>
                <c:pt idx="11">
                  <c:v>30.5</c:v>
                </c:pt>
                <c:pt idx="12">
                  <c:v>23</c:v>
                </c:pt>
                <c:pt idx="13">
                  <c:v>19</c:v>
                </c:pt>
                <c:pt idx="14">
                  <c:v>8</c:v>
                </c:pt>
                <c:pt idx="15">
                  <c:v>73</c:v>
                </c:pt>
                <c:pt idx="16">
                  <c:v>4.75</c:v>
                </c:pt>
                <c:pt idx="17">
                  <c:v>20.5</c:v>
                </c:pt>
                <c:pt idx="18">
                  <c:v>12.5</c:v>
                </c:pt>
                <c:pt idx="19">
                  <c:v>38.5</c:v>
                </c:pt>
                <c:pt idx="20">
                  <c:v>22.5</c:v>
                </c:pt>
                <c:pt idx="21">
                  <c:v>29</c:v>
                </c:pt>
                <c:pt idx="22">
                  <c:v>27.5</c:v>
                </c:pt>
                <c:pt idx="23">
                  <c:v>34.5</c:v>
                </c:pt>
                <c:pt idx="24">
                  <c:v>24.5</c:v>
                </c:pt>
                <c:pt idx="25">
                  <c:v>35</c:v>
                </c:pt>
                <c:pt idx="26">
                  <c:v>7</c:v>
                </c:pt>
                <c:pt idx="27">
                  <c:v>5.5</c:v>
                </c:pt>
                <c:pt idx="28">
                  <c:v>29</c:v>
                </c:pt>
                <c:pt idx="29">
                  <c:v>16.5</c:v>
                </c:pt>
                <c:pt idx="30">
                  <c:v>7.5</c:v>
                </c:pt>
                <c:pt idx="31">
                  <c:v>9.5</c:v>
                </c:pt>
                <c:pt idx="32">
                  <c:v>35</c:v>
                </c:pt>
                <c:pt idx="33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619008"/>
        <c:axId val="53527680"/>
      </c:lineChart>
      <c:dateAx>
        <c:axId val="152617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</a:p>
            </c:rich>
          </c:tx>
          <c:layout>
            <c:manualLayout>
              <c:xMode val="edge"/>
              <c:yMode val="edge"/>
              <c:x val="0.47702174615560439"/>
              <c:y val="0.93031511411950707"/>
            </c:manualLayout>
          </c:layout>
          <c:overlay val="0"/>
        </c:title>
        <c:numFmt formatCode="m/d/yyyy" sourceLinked="0"/>
        <c:majorTickMark val="out"/>
        <c:minorTickMark val="none"/>
        <c:tickLblPos val="nextTo"/>
        <c:crossAx val="53527104"/>
        <c:crosses val="autoZero"/>
        <c:auto val="1"/>
        <c:lblOffset val="100"/>
        <c:baseTimeUnit val="days"/>
      </c:dateAx>
      <c:valAx>
        <c:axId val="5352710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Runoff (mm)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52617472"/>
        <c:crosses val="autoZero"/>
        <c:crossBetween val="between"/>
        <c:majorUnit val="10"/>
      </c:valAx>
      <c:dateAx>
        <c:axId val="152619008"/>
        <c:scaling>
          <c:orientation val="minMax"/>
        </c:scaling>
        <c:delete val="1"/>
        <c:axPos val="t"/>
        <c:numFmt formatCode="m/d/yyyy" sourceLinked="1"/>
        <c:majorTickMark val="out"/>
        <c:minorTickMark val="none"/>
        <c:tickLblPos val="nextTo"/>
        <c:crossAx val="53527680"/>
        <c:crosses val="autoZero"/>
        <c:auto val="1"/>
        <c:lblOffset val="100"/>
        <c:baseTimeUnit val="days"/>
      </c:dateAx>
      <c:valAx>
        <c:axId val="53527680"/>
        <c:scaling>
          <c:orientation val="maxMin"/>
          <c:max val="20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Rainfall (mm)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2619008"/>
        <c:crosses val="max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56123083713634891"/>
          <c:y val="0.3115586867431045"/>
          <c:w val="0.18858890386449445"/>
          <c:h val="0.211805804976132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altLang="en-US" baseline="0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6967" indent="-291142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565" indent="-23291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392" indent="-2329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218" indent="-2329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044" indent="-232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7870" indent="-232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3697" indent="-232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9522" indent="-232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A13362-BD30-4FA1-8AF2-2F03614154C4}" type="slidenum">
              <a:rPr lang="en-I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84001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DBA195-E668-45B3-8FCE-A5B72C17FFC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5BE0B3-2D77-49CD-9910-26D42E3A2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B137B-8FB7-4679-8208-E97BFABBD126}" type="datetimeFigureOut">
              <a:rPr lang="en-US"/>
              <a:pPr>
                <a:defRPr/>
              </a:pPr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A2F2B-0764-41A6-90AD-1C792CBFD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63399"/>
      </p:ext>
    </p:extLst>
  </p:cSld>
  <p:clrMapOvr>
    <a:masterClrMapping/>
  </p:clrMapOvr>
  <p:transition spd="slow" advClick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697038" cy="5516563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8964613" y="0"/>
            <a:ext cx="179387" cy="3619500"/>
          </a:xfrm>
          <a:prstGeom prst="rect">
            <a:avLst/>
          </a:prstGeom>
          <a:solidFill>
            <a:srgbClr val="F68B3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IN"/>
          </a:p>
        </p:txBody>
      </p:sp>
      <p:pic>
        <p:nvPicPr>
          <p:cNvPr id="6" name="Picture 6" descr="D:\Jobs 2013\ID and Visiting cards\Covers\M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054475"/>
            <a:ext cx="85407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5567363"/>
            <a:ext cx="1697038" cy="1290637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grpSp>
        <p:nvGrpSpPr>
          <p:cNvPr id="8" name="Group 8"/>
          <p:cNvGrpSpPr>
            <a:grpSpLocks noChangeAspect="1"/>
          </p:cNvGrpSpPr>
          <p:nvPr userDrawn="1"/>
        </p:nvGrpSpPr>
        <p:grpSpPr bwMode="auto">
          <a:xfrm>
            <a:off x="755650" y="5905500"/>
            <a:ext cx="5164138" cy="735013"/>
            <a:chOff x="1774046" y="6078378"/>
            <a:chExt cx="4917910" cy="667182"/>
          </a:xfrm>
        </p:grpSpPr>
        <p:sp>
          <p:nvSpPr>
            <p:cNvPr id="9" name="Rectangle 8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57D70-4507-4517-B17E-FCAA707724A0}" type="datetimeFigureOut">
              <a:rPr lang="en-US"/>
              <a:pPr>
                <a:defRPr/>
              </a:pPr>
              <a:t>12/14/2016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09E98-6BBD-4CC8-9A0D-01C0E46BB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27956"/>
      </p:ext>
    </p:extLst>
  </p:cSld>
  <p:clrMapOvr>
    <a:masterClrMapping/>
  </p:clrMapOvr>
  <p:transition spd="slow" advClick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577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3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emf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9512" y="1700808"/>
            <a:ext cx="8784976" cy="1368152"/>
          </a:xfrm>
        </p:spPr>
        <p:txBody>
          <a:bodyPr/>
          <a:lstStyle/>
          <a:p>
            <a:r>
              <a:rPr lang="en-GB" sz="2800" b="1" dirty="0" smtClean="0"/>
              <a:t>A </a:t>
            </a:r>
            <a:r>
              <a:rPr lang="en-GB" sz="2800" b="1" dirty="0"/>
              <a:t>watershed approach to managing rainfed agriculture in the semi-arid region of southern Mali: Integrated research on water and land use</a:t>
            </a:r>
          </a:p>
          <a:p>
            <a:endParaRPr lang="en-US" sz="24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07504" y="5085184"/>
            <a:ext cx="8800783" cy="743554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Africa RISING West </a:t>
            </a:r>
            <a:r>
              <a:rPr lang="en-US" sz="2000" b="1" dirty="0" smtClean="0"/>
              <a:t>Africa Phase </a:t>
            </a:r>
            <a:r>
              <a:rPr lang="en-US" sz="2000" b="1" dirty="0"/>
              <a:t>1 Review and Legacy </a:t>
            </a:r>
            <a:r>
              <a:rPr lang="en-US" sz="2000" b="1" dirty="0" smtClean="0"/>
              <a:t>Workshop </a:t>
            </a:r>
          </a:p>
          <a:p>
            <a:r>
              <a:rPr lang="en-US" sz="2000" dirty="0" smtClean="0"/>
              <a:t>December 12-13, 2016, </a:t>
            </a:r>
            <a:r>
              <a:rPr lang="en-US" sz="2000" dirty="0" err="1" smtClean="0"/>
              <a:t>Samanko</a:t>
            </a:r>
            <a:r>
              <a:rPr lang="en-US" sz="2000" dirty="0" smtClean="0"/>
              <a:t>-Bamako, Mali</a:t>
            </a:r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7367" y="3789040"/>
            <a:ext cx="8280920" cy="787152"/>
          </a:xfrm>
        </p:spPr>
        <p:txBody>
          <a:bodyPr/>
          <a:lstStyle/>
          <a:p>
            <a:r>
              <a:rPr lang="en-GB" sz="2000" dirty="0"/>
              <a:t>Birhanu Z. </a:t>
            </a:r>
            <a:r>
              <a:rPr lang="en-GB" sz="2000" dirty="0" smtClean="0"/>
              <a:t>Birhanu, </a:t>
            </a:r>
            <a:r>
              <a:rPr lang="en-GB" sz="2000" dirty="0"/>
              <a:t>Kalifa </a:t>
            </a:r>
            <a:r>
              <a:rPr lang="en-GB" sz="2000" dirty="0" smtClean="0"/>
              <a:t>Traore, </a:t>
            </a:r>
            <a:r>
              <a:rPr lang="en-GB" sz="2000" dirty="0"/>
              <a:t>Murali K. </a:t>
            </a:r>
            <a:r>
              <a:rPr lang="en-GB" sz="2000" dirty="0" smtClean="0"/>
              <a:t>Gumma, </a:t>
            </a:r>
            <a:r>
              <a:rPr lang="en-GB" sz="2000" dirty="0"/>
              <a:t>Ramadjita </a:t>
            </a:r>
            <a:r>
              <a:rPr lang="en-GB" sz="2000" dirty="0" smtClean="0"/>
              <a:t>Tabo</a:t>
            </a:r>
            <a:r>
              <a:rPr lang="en-GB" sz="2000" baseline="30000" dirty="0"/>
              <a:t> </a:t>
            </a:r>
            <a:r>
              <a:rPr lang="en-GB" sz="2000" dirty="0"/>
              <a:t>and </a:t>
            </a:r>
            <a:r>
              <a:rPr lang="en-GB" sz="2000" dirty="0" smtClean="0"/>
              <a:t>Anthony Whitbread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8" y="-8426"/>
            <a:ext cx="8839200" cy="656492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sz="2400" b="1" dirty="0" smtClean="0"/>
              <a:t>Watershed management program benefiting farmers in Mali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074" y="2888489"/>
            <a:ext cx="893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Moving from traditional </a:t>
            </a:r>
            <a:r>
              <a:rPr lang="en-GB" b="1" dirty="0" smtClean="0"/>
              <a:t>water access </a:t>
            </a:r>
            <a:r>
              <a:rPr lang="en-GB" dirty="0" smtClean="0"/>
              <a:t>to </a:t>
            </a:r>
            <a:r>
              <a:rPr lang="en-GB" b="1" dirty="0" smtClean="0"/>
              <a:t>improved technology </a:t>
            </a:r>
            <a:r>
              <a:rPr lang="en-GB" dirty="0" smtClean="0"/>
              <a:t>through use of Technology Parks and Innovation Platforms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296" y="3960873"/>
            <a:ext cx="2489840" cy="238610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06296" y="6317624"/>
            <a:ext cx="5769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Improved land management practices, contour bunding and agro forestry options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-33801" y="563902"/>
            <a:ext cx="8998289" cy="2324586"/>
            <a:chOff x="-33801" y="563902"/>
            <a:chExt cx="8998289" cy="232458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4033" y="563902"/>
              <a:ext cx="3048000" cy="2286000"/>
            </a:xfrm>
            <a:prstGeom prst="rect">
              <a:avLst/>
            </a:prstGeom>
          </p:spPr>
        </p:pic>
        <p:sp>
          <p:nvSpPr>
            <p:cNvPr id="11" name="Right Arrow 10"/>
            <p:cNvSpPr/>
            <p:nvPr/>
          </p:nvSpPr>
          <p:spPr>
            <a:xfrm>
              <a:off x="3191029" y="1561801"/>
              <a:ext cx="230535" cy="319088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pic>
          <p:nvPicPr>
            <p:cNvPr id="17" name="Picture 2" descr="C:\BIRHANU\Africa RISING\2015-2016 Plans\Sikasso Meeting\Photos Atelier Sikasso (2)\DSC04892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3801" y="620687"/>
              <a:ext cx="3241862" cy="2267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C:\BIRHANU\Photo Collection\Water Technologies\087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578345"/>
              <a:ext cx="2304256" cy="2202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ight Arrow 19"/>
            <p:cNvSpPr/>
            <p:nvPr/>
          </p:nvSpPr>
          <p:spPr>
            <a:xfrm>
              <a:off x="6434653" y="1561801"/>
              <a:ext cx="230535" cy="319088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pic>
        <p:nvPicPr>
          <p:cNvPr id="1027" name="Picture 3" descr="C:\BIRHANU\Photo Collection\From Photo Camera\Bougouni\IMG_25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3170" y="3960872"/>
            <a:ext cx="3142335" cy="235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BIRHANU\Photo Collection\Water management in the Sahel\20160513_11291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" y="3534820"/>
            <a:ext cx="3162956" cy="310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46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6200" y="3276600"/>
            <a:ext cx="5562600" cy="3581400"/>
            <a:chOff x="76200" y="3276600"/>
            <a:chExt cx="5562600" cy="3581400"/>
          </a:xfrm>
        </p:grpSpPr>
        <p:graphicFrame>
          <p:nvGraphicFramePr>
            <p:cNvPr id="24" name="Chart 23"/>
            <p:cNvGraphicFramePr/>
            <p:nvPr>
              <p:extLst>
                <p:ext uri="{D42A27DB-BD31-4B8C-83A1-F6EECF244321}">
                  <p14:modId xmlns:p14="http://schemas.microsoft.com/office/powerpoint/2010/main" val="2720553992"/>
                </p:ext>
              </p:extLst>
            </p:nvPr>
          </p:nvGraphicFramePr>
          <p:xfrm>
            <a:off x="76200" y="4038600"/>
            <a:ext cx="5562600" cy="2819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6" name="Straight Arrow Connector 25"/>
            <p:cNvCxnSpPr/>
            <p:nvPr/>
          </p:nvCxnSpPr>
          <p:spPr>
            <a:xfrm flipV="1">
              <a:off x="838200" y="3276600"/>
              <a:ext cx="3048000" cy="182880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74518" y="715962"/>
            <a:ext cx="5477741" cy="3145993"/>
            <a:chOff x="474518" y="715962"/>
            <a:chExt cx="5477741" cy="3145993"/>
          </a:xfrm>
        </p:grpSpPr>
        <p:sp>
          <p:nvSpPr>
            <p:cNvPr id="6" name="TextBox 5"/>
            <p:cNvSpPr txBox="1"/>
            <p:nvPr/>
          </p:nvSpPr>
          <p:spPr>
            <a:xfrm>
              <a:off x="1295400" y="715962"/>
              <a:ext cx="38862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259 Shallow wells investigated</a:t>
              </a:r>
              <a:endParaRPr lang="en-US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74518" y="1257300"/>
              <a:ext cx="5477741" cy="2604655"/>
              <a:chOff x="474518" y="1257300"/>
              <a:chExt cx="5477741" cy="260465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74518" y="1257300"/>
                <a:ext cx="5223164" cy="2604655"/>
                <a:chOff x="187036" y="1257300"/>
                <a:chExt cx="5223164" cy="2781300"/>
              </a:xfrm>
            </p:grpSpPr>
            <p:graphicFrame>
              <p:nvGraphicFramePr>
                <p:cNvPr id="9" name="Chart 8"/>
                <p:cNvGraphicFramePr/>
                <p:nvPr>
                  <p:extLst>
                    <p:ext uri="{D42A27DB-BD31-4B8C-83A1-F6EECF244321}">
                      <p14:modId xmlns:p14="http://schemas.microsoft.com/office/powerpoint/2010/main" val="1505717930"/>
                    </p:ext>
                  </p:extLst>
                </p:nvPr>
              </p:nvGraphicFramePr>
              <p:xfrm>
                <a:off x="187036" y="1257300"/>
                <a:ext cx="5223164" cy="27813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cxnSp>
              <p:nvCxnSpPr>
                <p:cNvPr id="3" name="Straight Connector 2"/>
                <p:cNvCxnSpPr/>
                <p:nvPr/>
              </p:nvCxnSpPr>
              <p:spPr>
                <a:xfrm>
                  <a:off x="838200" y="3214255"/>
                  <a:ext cx="2209800" cy="0"/>
                </a:xfrm>
                <a:prstGeom prst="line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3048000" y="2895600"/>
                  <a:ext cx="1466850" cy="0"/>
                </a:xfrm>
                <a:prstGeom prst="line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514850" y="2410691"/>
                  <a:ext cx="742950" cy="0"/>
                </a:xfrm>
                <a:prstGeom prst="line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Box 29"/>
              <p:cNvSpPr txBox="1"/>
              <p:nvPr/>
            </p:nvSpPr>
            <p:spPr>
              <a:xfrm>
                <a:off x="1468582" y="2606883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 wells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278332" y="2219715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114 wells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428259" y="1362486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130 wells</a:t>
                </a:r>
                <a:endParaRPr lang="en-US" dirty="0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430982" y="647700"/>
            <a:ext cx="3713018" cy="1959183"/>
            <a:chOff x="5430982" y="647700"/>
            <a:chExt cx="3713018" cy="1959183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4233169381"/>
                </p:ext>
              </p:extLst>
            </p:nvPr>
          </p:nvGraphicFramePr>
          <p:xfrm>
            <a:off x="5430982" y="647700"/>
            <a:ext cx="3713018" cy="19591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7467600" y="715962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p-value 0.032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867400" y="2791550"/>
            <a:ext cx="3276600" cy="2058810"/>
            <a:chOff x="5867400" y="2791550"/>
            <a:chExt cx="3276600" cy="2058810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610467370"/>
                </p:ext>
              </p:extLst>
            </p:nvPr>
          </p:nvGraphicFramePr>
          <p:xfrm>
            <a:off x="5867400" y="2791550"/>
            <a:ext cx="3124200" cy="20588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>
              <a:off x="7467600" y="2907268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p-value </a:t>
              </a:r>
              <a:r>
                <a:rPr lang="en-GB" dirty="0" smtClean="0"/>
                <a:t>0.996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10200" y="4724400"/>
            <a:ext cx="3740727" cy="2133600"/>
            <a:chOff x="5410200" y="4724400"/>
            <a:chExt cx="3740727" cy="2133600"/>
          </a:xfrm>
        </p:grpSpPr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71427602"/>
                </p:ext>
              </p:extLst>
            </p:nvPr>
          </p:nvGraphicFramePr>
          <p:xfrm>
            <a:off x="5410200" y="4724400"/>
            <a:ext cx="3733800" cy="2133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7474527" y="5096043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p-value </a:t>
              </a:r>
              <a:r>
                <a:rPr lang="en-GB" dirty="0" smtClean="0"/>
                <a:t>0.707</a:t>
              </a:r>
              <a:endParaRPr lang="en-GB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858241" y="5003710"/>
            <a:ext cx="284018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Reading</a:t>
            </a:r>
          </a:p>
          <a:p>
            <a:r>
              <a:rPr lang="en-US" i="1" dirty="0" err="1"/>
              <a:t>Birhanu</a:t>
            </a:r>
            <a:r>
              <a:rPr lang="en-US" i="1" dirty="0"/>
              <a:t> </a:t>
            </a:r>
            <a:r>
              <a:rPr lang="en-US" i="1" dirty="0" smtClean="0"/>
              <a:t>and </a:t>
            </a:r>
            <a:r>
              <a:rPr lang="en-US" i="1" dirty="0" err="1" smtClean="0"/>
              <a:t>Tabo</a:t>
            </a:r>
            <a:r>
              <a:rPr lang="en-US" i="1" dirty="0" smtClean="0"/>
              <a:t> 2016</a:t>
            </a:r>
            <a:endParaRPr lang="en-US" i="1" dirty="0"/>
          </a:p>
          <a:p>
            <a:r>
              <a:rPr lang="fr-FR" i="1" dirty="0" err="1" smtClean="0"/>
              <a:t>J.Ag</a:t>
            </a:r>
            <a:r>
              <a:rPr lang="fr-FR" i="1" dirty="0" smtClean="0"/>
              <a:t> &amp;Food Security</a:t>
            </a:r>
          </a:p>
        </p:txBody>
      </p:sp>
    </p:spTree>
    <p:extLst>
      <p:ext uri="{BB962C8B-B14F-4D97-AF65-F5344CB8AC3E}">
        <p14:creationId xmlns:p14="http://schemas.microsoft.com/office/powerpoint/2010/main" val="205219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4343400" cy="5715000"/>
          </a:xfrm>
        </p:spPr>
        <p:txBody>
          <a:bodyPr>
            <a:normAutofit/>
          </a:bodyPr>
          <a:lstStyle/>
          <a:p>
            <a:pPr lvl="0"/>
            <a:endParaRPr lang="en-US" sz="2800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2400" y="457200"/>
            <a:ext cx="8686800" cy="6309014"/>
            <a:chOff x="152400" y="457200"/>
            <a:chExt cx="8686800" cy="6309014"/>
          </a:xfrm>
        </p:grpSpPr>
        <p:pic>
          <p:nvPicPr>
            <p:cNvPr id="1026" name="Picture 2" descr="E:\Déchargement - Photos - Missions Bougouni Koutiala\DSC03694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82" y="3581400"/>
              <a:ext cx="4246418" cy="3184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00" y="457200"/>
              <a:ext cx="4267200" cy="2895600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457200"/>
              <a:ext cx="4267200" cy="274320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3581400"/>
              <a:ext cx="4267200" cy="318481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229591" y="2861655"/>
              <a:ext cx="21336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Rainfall recording</a:t>
              </a:r>
              <a:endParaRPr lang="en-GB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29200" y="2831068"/>
              <a:ext cx="335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Soil moisture recording</a:t>
              </a:r>
              <a:endParaRPr lang="en-GB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1000" y="6248400"/>
              <a:ext cx="335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Automatic Weather Station</a:t>
              </a:r>
              <a:endParaRPr lang="en-GB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57800" y="6248400"/>
              <a:ext cx="335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Monitoring shallow well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8082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45473" y="381000"/>
            <a:ext cx="8769927" cy="6248400"/>
            <a:chOff x="145473" y="381000"/>
            <a:chExt cx="8769927" cy="6248400"/>
          </a:xfrm>
        </p:grpSpPr>
        <p:pic>
          <p:nvPicPr>
            <p:cNvPr id="4" name="Image 5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81000"/>
              <a:ext cx="4114800" cy="3048000"/>
            </a:xfrm>
            <a:prstGeom prst="rect">
              <a:avLst/>
            </a:prstGeom>
            <a:noFill/>
          </p:spPr>
        </p:pic>
        <p:pic>
          <p:nvPicPr>
            <p:cNvPr id="5" name="Image 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381000"/>
              <a:ext cx="4495800" cy="3048000"/>
            </a:xfrm>
            <a:prstGeom prst="rect">
              <a:avLst/>
            </a:prstGeom>
            <a:noFill/>
          </p:spPr>
        </p:pic>
        <p:pic>
          <p:nvPicPr>
            <p:cNvPr id="6" name="Image 61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09" y="3581400"/>
              <a:ext cx="4087091" cy="3048000"/>
            </a:xfrm>
            <a:prstGeom prst="rect">
              <a:avLst/>
            </a:prstGeom>
            <a:noFill/>
          </p:spPr>
        </p:pic>
        <p:pic>
          <p:nvPicPr>
            <p:cNvPr id="7" name="Image 63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3581399"/>
              <a:ext cx="4495800" cy="3048001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45473" y="3036332"/>
              <a:ext cx="4239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Monitoring surface runoff &amp; erosion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7928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589240"/>
            <a:ext cx="7391400" cy="724942"/>
          </a:xfrm>
        </p:spPr>
        <p:txBody>
          <a:bodyPr>
            <a:normAutofit/>
          </a:bodyPr>
          <a:lstStyle/>
          <a:p>
            <a:r>
              <a:rPr lang="en-US" sz="2800" dirty="0"/>
              <a:t>Installation of </a:t>
            </a:r>
            <a:r>
              <a:rPr lang="en-US" sz="2800" dirty="0" smtClean="0"/>
              <a:t>water </a:t>
            </a:r>
            <a:r>
              <a:rPr lang="en-US" sz="2800" dirty="0"/>
              <a:t>table measurement tubes</a:t>
            </a:r>
            <a:endParaRPr lang="en-GB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242887" y="1484784"/>
            <a:ext cx="8658226" cy="3965046"/>
            <a:chOff x="76200" y="1823604"/>
            <a:chExt cx="8658226" cy="3965046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0807" y="1823604"/>
              <a:ext cx="4823619" cy="3965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1823604"/>
              <a:ext cx="4495800" cy="3965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448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4343400" cy="5715000"/>
          </a:xfrm>
        </p:spPr>
        <p:txBody>
          <a:bodyPr>
            <a:normAutofit/>
          </a:bodyPr>
          <a:lstStyle/>
          <a:p>
            <a:pPr lvl="0"/>
            <a:endParaRPr lang="en-US" sz="2800" dirty="0"/>
          </a:p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338071" y="5791200"/>
            <a:ext cx="61926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dirty="0" smtClean="0"/>
              <a:t>Soil sampling and profiling</a:t>
            </a:r>
            <a:endParaRPr lang="en-US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80" y="3645024"/>
            <a:ext cx="585787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645024"/>
            <a:ext cx="26289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724376"/>
            <a:ext cx="9144000" cy="2678652"/>
            <a:chOff x="0" y="724376"/>
            <a:chExt cx="9144000" cy="2678652"/>
          </a:xfrm>
        </p:grpSpPr>
        <p:pic>
          <p:nvPicPr>
            <p:cNvPr id="1028" name="Picture 4" descr="E:\Déchargement - Photos - Missions Bougouni Koutiala\DSC03685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9399" y="736841"/>
              <a:ext cx="2104601" cy="2651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C:\BIRHANU\Photo Collection\From Photo Camera\Flola TP monitoring shallow well and Soil moisture\IMG_2422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4376"/>
              <a:ext cx="3552395" cy="2664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C:\BIRHANU\Photo Collection\From Photo Camera\Flola TP monitoring shallow well and Soil moisture\IMG_2421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4483" y="736841"/>
              <a:ext cx="3554916" cy="2666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4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2814"/>
            <a:ext cx="6408712" cy="368827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9594"/>
            <a:ext cx="91440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 algn="ctr"/>
            <a:r>
              <a:rPr lang="en-US" sz="2800" dirty="0"/>
              <a:t>Satellite imagery &amp; analysis for LULC mapping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87127" y="980728"/>
            <a:ext cx="2340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Ag area in ha:	 </a:t>
            </a:r>
          </a:p>
          <a:p>
            <a:r>
              <a:rPr lang="en-US" sz="2400" dirty="0" smtClean="0"/>
              <a:t>1618 (1991), </a:t>
            </a:r>
          </a:p>
          <a:p>
            <a:r>
              <a:rPr lang="en-US" sz="2400" dirty="0" smtClean="0"/>
              <a:t>2197 (2002)</a:t>
            </a:r>
          </a:p>
          <a:p>
            <a:r>
              <a:rPr lang="en-US" sz="2400" dirty="0" smtClean="0"/>
              <a:t>2498 (2014)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040371"/>
              </p:ext>
            </p:extLst>
          </p:nvPr>
        </p:nvGraphicFramePr>
        <p:xfrm>
          <a:off x="156177" y="4293096"/>
          <a:ext cx="8871718" cy="2564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9679"/>
                <a:gridCol w="1031905"/>
                <a:gridCol w="1057961"/>
                <a:gridCol w="1057961"/>
                <a:gridCol w="895198"/>
                <a:gridCol w="976579"/>
                <a:gridCol w="732435"/>
              </a:tblGrid>
              <a:tr h="28498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LULC#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Sep-91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Sep-02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Sep-14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49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(ha)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Area (ha)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Area (ha)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98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01.Rainfed-SC-cotton/maize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390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782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1621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98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02. </a:t>
                      </a:r>
                      <a:r>
                        <a:rPr lang="en-US" sz="1600" dirty="0" err="1">
                          <a:effectLst/>
                        </a:rPr>
                        <a:t>Rainfed</a:t>
                      </a:r>
                      <a:r>
                        <a:rPr lang="en-US" sz="1600" dirty="0">
                          <a:effectLst/>
                        </a:rPr>
                        <a:t>-SC-sorghum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1247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22%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1415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1061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5699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03.Rainfed-SC- </a:t>
                      </a:r>
                      <a:r>
                        <a:rPr lang="en-US" sz="1600" dirty="0">
                          <a:effectLst/>
                        </a:rPr>
                        <a:t>Sorghum/Trees mix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1009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17%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822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98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04.Rangelands/</a:t>
                      </a:r>
                      <a:r>
                        <a:rPr lang="en-US" sz="1600" dirty="0" err="1">
                          <a:effectLst/>
                        </a:rPr>
                        <a:t>Shrublands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4108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71%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2531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44%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2245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39%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98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05. Water bodies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98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06. Built-up lands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34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1%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29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1%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517143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454668"/>
              </p:ext>
            </p:extLst>
          </p:nvPr>
        </p:nvGraphicFramePr>
        <p:xfrm>
          <a:off x="1115616" y="548680"/>
          <a:ext cx="784887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5301208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 = 34</a:t>
            </a:r>
          </a:p>
          <a:p>
            <a:endParaRPr lang="en-GB" sz="2400" dirty="0" smtClean="0"/>
          </a:p>
          <a:p>
            <a:r>
              <a:rPr lang="en-GB" sz="2400" dirty="0" smtClean="0"/>
              <a:t>P-value	 =    0.018</a:t>
            </a:r>
            <a:endParaRPr lang="en-GB" sz="2400" dirty="0"/>
          </a:p>
        </p:txBody>
      </p:sp>
      <p:graphicFrame>
        <p:nvGraphicFramePr>
          <p:cNvPr id="7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5126272"/>
              </p:ext>
            </p:extLst>
          </p:nvPr>
        </p:nvGraphicFramePr>
        <p:xfrm>
          <a:off x="4572000" y="3962400"/>
          <a:ext cx="4429125" cy="2860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393305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Variation in runoff rate </a:t>
            </a:r>
          </a:p>
          <a:p>
            <a:r>
              <a:rPr lang="en-US" sz="2400" dirty="0" smtClean="0"/>
              <a:t>39 </a:t>
            </a:r>
            <a:r>
              <a:rPr lang="en-US" sz="2400" dirty="0"/>
              <a:t>to 43% </a:t>
            </a:r>
            <a:r>
              <a:rPr lang="en-US" sz="2400" dirty="0" smtClean="0"/>
              <a:t>(Control) </a:t>
            </a:r>
          </a:p>
          <a:p>
            <a:r>
              <a:rPr lang="en-US" sz="2400" dirty="0" smtClean="0"/>
              <a:t>24 </a:t>
            </a:r>
            <a:r>
              <a:rPr lang="en-US" sz="2400" dirty="0"/>
              <a:t>to 26% </a:t>
            </a:r>
            <a:r>
              <a:rPr lang="en-US" sz="2400" dirty="0" smtClean="0"/>
              <a:t>(Treatment) 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226036" y="188640"/>
            <a:ext cx="889248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In-field </a:t>
            </a:r>
            <a:r>
              <a:rPr lang="en-US" sz="2400" b="1" dirty="0" smtClean="0"/>
              <a:t>SWC experimentation: Evaluating Sedimentation and Runoff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09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Graphic spid="7" grpId="0">
        <p:bldAsOne/>
      </p:bldGraphic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01" y="676231"/>
            <a:ext cx="3888432" cy="383704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en-GB" sz="2000" dirty="0" smtClean="0"/>
              <a:t>July (beginning of the </a:t>
            </a:r>
            <a:r>
              <a:rPr lang="en-US" sz="2000" dirty="0" smtClean="0"/>
              <a:t>rainy season)</a:t>
            </a:r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2" y="1052736"/>
            <a:ext cx="4248472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337" y="3849496"/>
            <a:ext cx="4313709" cy="226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-13497" y="3380850"/>
            <a:ext cx="4267828" cy="3615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2400" dirty="0" smtClean="0"/>
              <a:t>August-September (m</a:t>
            </a:r>
            <a:r>
              <a:rPr lang="en-GB" sz="2400" dirty="0" smtClean="0"/>
              <a:t>id rainy season)</a:t>
            </a:r>
            <a:endParaRPr lang="en-GB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3561614"/>
            <a:ext cx="4237693" cy="217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85959" y="3127039"/>
            <a:ext cx="4125737" cy="3158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/>
              <a:t>October-November (</a:t>
            </a:r>
            <a:r>
              <a:rPr lang="en-GB" sz="2000" dirty="0"/>
              <a:t>end of the rain)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84452" y="1268760"/>
            <a:ext cx="4612786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Maximum SM </a:t>
            </a:r>
            <a:r>
              <a:rPr lang="en-US" sz="1600" dirty="0"/>
              <a:t>(27%) was observed in the first 40 cm soil layers after which water content decrease and is similar until 80 cm depth (22%) and finally reach about 21% for the </a:t>
            </a:r>
            <a:r>
              <a:rPr lang="en-US" sz="1600" dirty="0" smtClean="0"/>
              <a:t>treatment plot </a:t>
            </a:r>
            <a:r>
              <a:rPr lang="en-US" sz="1600" dirty="0"/>
              <a:t>and 13% for the </a:t>
            </a:r>
            <a:r>
              <a:rPr lang="en-US" sz="1600" dirty="0" smtClean="0"/>
              <a:t>non treated plot </a:t>
            </a:r>
            <a:r>
              <a:rPr lang="en-US" sz="1600" dirty="0"/>
              <a:t>at 100 </a:t>
            </a:r>
            <a:r>
              <a:rPr lang="en-US" sz="1600" dirty="0" smtClean="0"/>
              <a:t>cm depth</a:t>
            </a:r>
            <a:r>
              <a:rPr lang="en-US" sz="1600" dirty="0"/>
              <a:t>. 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-32654" y="6103905"/>
            <a:ext cx="4604653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Maximum SM </a:t>
            </a:r>
            <a:r>
              <a:rPr lang="en-US" sz="1600" dirty="0"/>
              <a:t>(35%) in </a:t>
            </a:r>
            <a:r>
              <a:rPr lang="en-US" sz="1600" dirty="0" smtClean="0"/>
              <a:t>treated field </a:t>
            </a:r>
            <a:r>
              <a:rPr lang="en-US" sz="1600" dirty="0"/>
              <a:t>was observed until 80 cm </a:t>
            </a:r>
            <a:r>
              <a:rPr lang="en-US" sz="1600" dirty="0" smtClean="0"/>
              <a:t>depth. The mid season was characterized by presence of frequent rainfall and deep drainage. 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4655085" y="5842337"/>
            <a:ext cx="445804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End </a:t>
            </a:r>
            <a:r>
              <a:rPr lang="en-US" sz="1200" dirty="0"/>
              <a:t>of the </a:t>
            </a:r>
            <a:r>
              <a:rPr lang="en-US" sz="1200" dirty="0" smtClean="0"/>
              <a:t>rainy season</a:t>
            </a:r>
            <a:r>
              <a:rPr lang="en-US" sz="1200" dirty="0"/>
              <a:t>, drainage was deep with less water (about 20 % at 60 </a:t>
            </a:r>
            <a:r>
              <a:rPr lang="en-US" sz="1200" dirty="0" smtClean="0"/>
              <a:t>cm).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Soil </a:t>
            </a:r>
            <a:r>
              <a:rPr lang="en-US" sz="1200" dirty="0"/>
              <a:t>moisture was at least 25% explaining </a:t>
            </a:r>
            <a:r>
              <a:rPr lang="en-US" sz="1200" dirty="0" smtClean="0"/>
              <a:t>possible </a:t>
            </a:r>
            <a:r>
              <a:rPr lang="en-US" sz="1200" dirty="0"/>
              <a:t>water supply </a:t>
            </a:r>
            <a:r>
              <a:rPr lang="en-US" sz="1200" dirty="0" smtClean="0"/>
              <a:t>for trees</a:t>
            </a:r>
            <a:r>
              <a:rPr lang="en-US" sz="1200" dirty="0"/>
              <a:t>. </a:t>
            </a:r>
            <a:endParaRPr lang="en-US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Soil </a:t>
            </a:r>
            <a:r>
              <a:rPr lang="en-US" sz="1200" dirty="0"/>
              <a:t>Moisture (SM) was always greater in treatment field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8282" y="0"/>
            <a:ext cx="9135718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In-field Soil and Water conservation </a:t>
            </a:r>
            <a:r>
              <a:rPr lang="en-US" sz="2400" b="1" dirty="0" smtClean="0"/>
              <a:t>experimentation: Evaluating Soil Moisture Dynamics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22995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  <p:bldP spid="10" grpId="0" build="p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517632" cy="648072"/>
          </a:xfrm>
          <a:noFill/>
        </p:spPr>
        <p:txBody>
          <a:bodyPr/>
          <a:lstStyle/>
          <a:p>
            <a:pPr algn="ctr"/>
            <a:r>
              <a:rPr lang="en-US" sz="3200" b="1" dirty="0"/>
              <a:t>Conclusions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784976" cy="5373216"/>
          </a:xfrm>
        </p:spPr>
        <p:txBody>
          <a:bodyPr/>
          <a:lstStyle/>
          <a:p>
            <a:r>
              <a:rPr lang="en-US" sz="2800" dirty="0" smtClean="0"/>
              <a:t>Established </a:t>
            </a:r>
            <a:r>
              <a:rPr lang="en-US" sz="2800" dirty="0"/>
              <a:t>technology parks and innovation platforms in identified watershed sites provided a new dimension to evaluate and demonstrate new technologies, provide hands-on training to farmers and students, and determined farmers’ preferences for technologies-an important input for scaling </a:t>
            </a:r>
            <a:r>
              <a:rPr lang="en-US" sz="2800" dirty="0" smtClean="0"/>
              <a:t>approach</a:t>
            </a:r>
          </a:p>
          <a:p>
            <a:endParaRPr lang="en-US" sz="2800" dirty="0"/>
          </a:p>
          <a:p>
            <a:r>
              <a:rPr lang="en-GB" sz="2800" dirty="0" smtClean="0"/>
              <a:t>Insignificant </a:t>
            </a:r>
            <a:r>
              <a:rPr lang="en-GB" sz="2800" dirty="0"/>
              <a:t>variation in water level depths in different seasons. This goes to show that water is available at a depth that could be accessed easily should there be an appropriate water lifting mechanisms.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6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539552" y="2636912"/>
            <a:ext cx="7772400" cy="3096344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Arial" pitchFamily="34" charset="0"/>
              <a:buChar char="•"/>
            </a:pPr>
            <a:r>
              <a:rPr lang="en-GB" sz="3200" dirty="0" smtClean="0"/>
              <a:t>Introduction and Objectives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GB" sz="3200" dirty="0" smtClean="0"/>
              <a:t>Research Approach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GB" sz="3200" dirty="0" smtClean="0"/>
              <a:t>Main Results and Discussion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GB" sz="3200" dirty="0" smtClean="0"/>
              <a:t>Conclusions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215482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591" y="1988840"/>
            <a:ext cx="8928992" cy="5328592"/>
          </a:xfrm>
        </p:spPr>
        <p:txBody>
          <a:bodyPr/>
          <a:lstStyle/>
          <a:p>
            <a:r>
              <a:rPr lang="en-GB" sz="2400" dirty="0" smtClean="0"/>
              <a:t>Significant </a:t>
            </a:r>
            <a:r>
              <a:rPr lang="en-GB" sz="2400" dirty="0"/>
              <a:t>reduction in runoff rate and increased soil moisture presence in the sub surface when fields were treated with SWC practices. </a:t>
            </a:r>
            <a:endParaRPr lang="en-GB" sz="2400" dirty="0" smtClean="0"/>
          </a:p>
          <a:p>
            <a:pPr algn="just"/>
            <a:r>
              <a:rPr lang="en-US" sz="2400" dirty="0" smtClean="0"/>
              <a:t>Historical LULC study showed </a:t>
            </a:r>
            <a:r>
              <a:rPr lang="en-US" sz="2400" dirty="0"/>
              <a:t>that increasing cropland area </a:t>
            </a:r>
            <a:r>
              <a:rPr lang="en-US" sz="2400" dirty="0" smtClean="0"/>
              <a:t>was </a:t>
            </a:r>
            <a:r>
              <a:rPr lang="en-US" sz="2400" dirty="0"/>
              <a:t>at the expense of natural </a:t>
            </a:r>
            <a:r>
              <a:rPr lang="en-US" sz="2400" dirty="0" smtClean="0"/>
              <a:t>vegetation. There </a:t>
            </a:r>
            <a:r>
              <a:rPr lang="en-US" sz="2400" dirty="0"/>
              <a:t>were not many studies that evaluated the changes in productivity over time and the damage caused to the natural </a:t>
            </a:r>
            <a:r>
              <a:rPr lang="en-US" sz="2400" dirty="0" smtClean="0"/>
              <a:t>resources (i.e. land degradation). </a:t>
            </a:r>
            <a:r>
              <a:rPr lang="en-US" sz="2400" dirty="0"/>
              <a:t>Further research is recommended here.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9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Watershed research is a long term collective effort. To be effective </a:t>
            </a:r>
            <a:r>
              <a:rPr lang="en-US" sz="2800" dirty="0"/>
              <a:t>strong institutional support is required at all levels. </a:t>
            </a:r>
            <a:endParaRPr lang="en-US" sz="2800" dirty="0" smtClean="0"/>
          </a:p>
          <a:p>
            <a:pPr lvl="1" algn="just"/>
            <a:r>
              <a:rPr lang="en-US" sz="2600" dirty="0" smtClean="0"/>
              <a:t>Presently </a:t>
            </a:r>
            <a:r>
              <a:rPr lang="en-US" sz="2600" dirty="0"/>
              <a:t>there </a:t>
            </a:r>
            <a:r>
              <a:rPr lang="en-US" sz="2600" dirty="0" smtClean="0"/>
              <a:t>is </a:t>
            </a:r>
            <a:r>
              <a:rPr lang="en-US" sz="2600" dirty="0"/>
              <a:t>a big interest from the national agricultural research institution (IER</a:t>
            </a:r>
            <a:r>
              <a:rPr lang="en-US" sz="2600" dirty="0" smtClean="0"/>
              <a:t>) and local NGO AMEDD in Mali for watershed program. </a:t>
            </a:r>
          </a:p>
          <a:p>
            <a:pPr marL="411480" lvl="1" indent="0" algn="just">
              <a:buNone/>
            </a:pPr>
            <a:endParaRPr lang="en-US" sz="2600" dirty="0" smtClean="0"/>
          </a:p>
          <a:p>
            <a:pPr lvl="1" algn="just"/>
            <a:r>
              <a:rPr lang="en-US" sz="2400" dirty="0" smtClean="0"/>
              <a:t>IER </a:t>
            </a:r>
            <a:r>
              <a:rPr lang="en-US" sz="2400" dirty="0"/>
              <a:t>in applied and adaptive research </a:t>
            </a:r>
            <a:r>
              <a:rPr lang="en-US" sz="2400" dirty="0" smtClean="0"/>
              <a:t>&amp; AMEDD for their </a:t>
            </a:r>
            <a:r>
              <a:rPr lang="en-US" sz="2400" dirty="0"/>
              <a:t>connection, via the extension service, to local communities and farmers makes IER </a:t>
            </a:r>
            <a:r>
              <a:rPr lang="en-US" sz="2400" dirty="0" smtClean="0"/>
              <a:t>and AMEDD potentially </a:t>
            </a:r>
            <a:r>
              <a:rPr lang="en-US" sz="2400" dirty="0"/>
              <a:t>very important </a:t>
            </a:r>
            <a:r>
              <a:rPr lang="en-US" sz="2400" dirty="0" smtClean="0"/>
              <a:t>actors </a:t>
            </a:r>
            <a:r>
              <a:rPr lang="en-US" sz="2400" dirty="0"/>
              <a:t>in the watershed development </a:t>
            </a:r>
            <a:r>
              <a:rPr lang="en-US" sz="2400" dirty="0" smtClean="0"/>
              <a:t>program in Mali. </a:t>
            </a:r>
          </a:p>
          <a:p>
            <a:pPr lvl="1" algn="just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6366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Merci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07504" y="1772816"/>
            <a:ext cx="8928992" cy="5085184"/>
          </a:xfrm>
        </p:spPr>
        <p:txBody>
          <a:bodyPr/>
          <a:lstStyle/>
          <a:p>
            <a:pPr lvl="0" algn="just"/>
            <a:r>
              <a:rPr lang="en-US" sz="2400" dirty="0"/>
              <a:t>West Africa Sahel is characterized by low, irregular rainfall pattern with high PET, and low potential for surface runoff storage. </a:t>
            </a:r>
          </a:p>
          <a:p>
            <a:pPr lvl="1" algn="just"/>
            <a:r>
              <a:rPr lang="en-US" sz="2400" dirty="0"/>
              <a:t>Measures that could improve moisture availability in the sub </a:t>
            </a:r>
            <a:r>
              <a:rPr lang="en-US" sz="2400" dirty="0" smtClean="0"/>
              <a:t>surface are </a:t>
            </a:r>
            <a:r>
              <a:rPr lang="en-US" sz="2400" dirty="0"/>
              <a:t>required. </a:t>
            </a:r>
          </a:p>
          <a:p>
            <a:pPr lvl="1" algn="just"/>
            <a:r>
              <a:rPr lang="en-US" sz="2400" dirty="0"/>
              <a:t>Activities need to ensure that:</a:t>
            </a:r>
          </a:p>
          <a:p>
            <a:pPr lvl="2" algn="just"/>
            <a:r>
              <a:rPr lang="en-US" dirty="0" smtClean="0"/>
              <a:t>wells </a:t>
            </a:r>
            <a:r>
              <a:rPr lang="en-US" dirty="0"/>
              <a:t>are recharged</a:t>
            </a:r>
          </a:p>
          <a:p>
            <a:pPr lvl="2" algn="just"/>
            <a:r>
              <a:rPr lang="en-US" dirty="0"/>
              <a:t>soil moisture and farm nutrients are maintained </a:t>
            </a:r>
          </a:p>
          <a:p>
            <a:pPr lvl="2" algn="just"/>
            <a:r>
              <a:rPr lang="en-US" dirty="0"/>
              <a:t>erosion and runoff are </a:t>
            </a:r>
            <a:r>
              <a:rPr lang="en-US" dirty="0" smtClean="0"/>
              <a:t>minimized</a:t>
            </a:r>
            <a:endParaRPr lang="en-US" dirty="0"/>
          </a:p>
          <a:p>
            <a:pPr lvl="1"/>
            <a:r>
              <a:rPr lang="en-US" sz="2400" dirty="0" smtClean="0"/>
              <a:t>Establishing </a:t>
            </a:r>
            <a:r>
              <a:rPr lang="en-US" sz="2400" dirty="0"/>
              <a:t>and characterization of watershed areas for integration of research activities</a:t>
            </a:r>
          </a:p>
          <a:p>
            <a:pPr lvl="1"/>
            <a:r>
              <a:rPr lang="en-US" sz="2400" dirty="0"/>
              <a:t>Evaluation of appropriate </a:t>
            </a:r>
            <a:r>
              <a:rPr lang="en-US" sz="2400" dirty="0" smtClean="0"/>
              <a:t>SWC technologies</a:t>
            </a:r>
            <a:endParaRPr lang="en-US" sz="2400" i="1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2474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Introduction and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17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5874" y="5897563"/>
            <a:ext cx="330566" cy="960437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7938" y="5897563"/>
            <a:ext cx="322629" cy="960437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7" name="Picture 6" descr="D:\Jobs 2013\ID and Visiting cards\Covers\M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9" y="5953026"/>
            <a:ext cx="57626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Oval 32"/>
          <p:cNvSpPr/>
          <p:nvPr/>
        </p:nvSpPr>
        <p:spPr>
          <a:xfrm>
            <a:off x="1452563" y="1363663"/>
            <a:ext cx="5959475" cy="4737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8820472" y="6161992"/>
            <a:ext cx="323850" cy="711200"/>
          </a:xfrm>
          <a:prstGeom prst="rect">
            <a:avLst/>
          </a:prstGeom>
          <a:solidFill>
            <a:srgbClr val="F68B3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IN" altLang="en-US"/>
          </a:p>
        </p:txBody>
      </p:sp>
      <p:sp>
        <p:nvSpPr>
          <p:cNvPr id="5" name="Rectangle 4"/>
          <p:cNvSpPr/>
          <p:nvPr/>
        </p:nvSpPr>
        <p:spPr>
          <a:xfrm>
            <a:off x="-14288" y="0"/>
            <a:ext cx="320100" cy="6251575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-6350" y="0"/>
            <a:ext cx="321041" cy="6251575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438013" y="2582591"/>
            <a:ext cx="2070091" cy="187743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>
            <a:spAutoFit/>
          </a:bodyPr>
          <a:lstStyle>
            <a:lvl1pPr marL="225425" indent="-2254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altLang="en-US" sz="2400" dirty="0" smtClean="0">
                <a:solidFill>
                  <a:schemeClr val="tx2">
                    <a:lumMod val="50000"/>
                  </a:schemeClr>
                </a:solidFill>
              </a:rPr>
              <a:t>Target group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SzPct val="80000"/>
              <a:buFontTx/>
              <a:buChar char="•"/>
              <a:defRPr/>
            </a:pPr>
            <a:r>
              <a:rPr lang="en-US" altLang="en-US" sz="1800" dirty="0" smtClean="0">
                <a:solidFill>
                  <a:srgbClr val="C00000"/>
                </a:solidFill>
              </a:rPr>
              <a:t>Breeders </a:t>
            </a:r>
          </a:p>
          <a:p>
            <a:pPr>
              <a:spcBef>
                <a:spcPct val="0"/>
              </a:spcBef>
              <a:buSzPct val="80000"/>
              <a:buFontTx/>
              <a:buChar char="•"/>
              <a:defRPr/>
            </a:pPr>
            <a:r>
              <a:rPr lang="en-US" altLang="en-US" sz="1800" dirty="0" smtClean="0">
                <a:solidFill>
                  <a:srgbClr val="C00000"/>
                </a:solidFill>
              </a:rPr>
              <a:t>Social </a:t>
            </a:r>
            <a:r>
              <a:rPr lang="en-US" altLang="en-US" sz="1800" dirty="0">
                <a:solidFill>
                  <a:srgbClr val="C00000"/>
                </a:solidFill>
              </a:rPr>
              <a:t>scientists </a:t>
            </a:r>
          </a:p>
          <a:p>
            <a:pPr>
              <a:spcBef>
                <a:spcPct val="0"/>
              </a:spcBef>
              <a:buSzPct val="80000"/>
              <a:buFontTx/>
              <a:buChar char="•"/>
              <a:defRPr/>
            </a:pPr>
            <a:r>
              <a:rPr lang="en-US" altLang="en-US" sz="1800" dirty="0" smtClean="0">
                <a:solidFill>
                  <a:srgbClr val="C00000"/>
                </a:solidFill>
              </a:rPr>
              <a:t>Hydrologists </a:t>
            </a:r>
          </a:p>
          <a:p>
            <a:pPr>
              <a:spcBef>
                <a:spcPct val="0"/>
              </a:spcBef>
              <a:buSzPct val="80000"/>
              <a:buFontTx/>
              <a:buChar char="•"/>
              <a:defRPr/>
            </a:pPr>
            <a:r>
              <a:rPr lang="en-US" altLang="en-US" sz="1800" dirty="0" smtClean="0">
                <a:solidFill>
                  <a:srgbClr val="C00000"/>
                </a:solidFill>
              </a:rPr>
              <a:t>System </a:t>
            </a:r>
            <a:r>
              <a:rPr lang="en-US" altLang="en-US" sz="1800" dirty="0">
                <a:solidFill>
                  <a:srgbClr val="C00000"/>
                </a:solidFill>
              </a:rPr>
              <a:t>modelers</a:t>
            </a:r>
            <a:r>
              <a:rPr lang="en-US" altLang="en-US" sz="1600" dirty="0">
                <a:solidFill>
                  <a:srgbClr val="C00000"/>
                </a:solidFill>
              </a:rPr>
              <a:t> 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SzPct val="80000"/>
              <a:buFontTx/>
              <a:buChar char="•"/>
              <a:defRPr/>
            </a:pPr>
            <a:r>
              <a:rPr lang="en-US" altLang="en-US" sz="1800" dirty="0" smtClean="0">
                <a:solidFill>
                  <a:srgbClr val="C00000"/>
                </a:solidFill>
              </a:rPr>
              <a:t>Planners</a:t>
            </a:r>
            <a:endParaRPr lang="en-US" altLang="en-US" sz="1600" dirty="0">
              <a:solidFill>
                <a:srgbClr val="C00000"/>
              </a:solidFill>
            </a:endParaRPr>
          </a:p>
        </p:txBody>
      </p:sp>
      <p:sp>
        <p:nvSpPr>
          <p:cNvPr id="4128" name="TextBox 1"/>
          <p:cNvSpPr txBox="1">
            <a:spLocks noChangeArrowheads="1"/>
          </p:cNvSpPr>
          <p:nvPr/>
        </p:nvSpPr>
        <p:spPr bwMode="auto">
          <a:xfrm>
            <a:off x="2201563" y="816967"/>
            <a:ext cx="1794373" cy="3077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400" b="1" dirty="0" smtClean="0"/>
              <a:t>Crop type / intensity </a:t>
            </a:r>
            <a:endParaRPr lang="en-IN" altLang="en-US" sz="1400" dirty="0"/>
          </a:p>
        </p:txBody>
      </p:sp>
      <p:sp>
        <p:nvSpPr>
          <p:cNvPr id="4124" name="TextBox 10"/>
          <p:cNvSpPr txBox="1">
            <a:spLocks noChangeArrowheads="1"/>
          </p:cNvSpPr>
          <p:nvPr/>
        </p:nvSpPr>
        <p:spPr bwMode="auto">
          <a:xfrm>
            <a:off x="240821" y="3188858"/>
            <a:ext cx="31077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/>
              <a:t>Tracking </a:t>
            </a:r>
            <a:r>
              <a:rPr lang="en-IN" altLang="en-US" sz="1400" b="1" dirty="0" smtClean="0"/>
              <a:t>adoption of </a:t>
            </a:r>
            <a:r>
              <a:rPr lang="en-IN" altLang="en-US" sz="1400" b="1" dirty="0"/>
              <a:t>NRM </a:t>
            </a:r>
            <a:r>
              <a:rPr lang="en-IN" altLang="en-US" sz="1400" b="1" dirty="0" smtClean="0"/>
              <a:t>technologies</a:t>
            </a:r>
            <a:endParaRPr lang="en-IN" altLang="en-US" sz="1400" b="1" dirty="0"/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7203899" y="1670144"/>
            <a:ext cx="13953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 smtClean="0"/>
              <a:t>Abiotic stresses </a:t>
            </a:r>
            <a:endParaRPr lang="en-IN" alt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086" y="1700808"/>
            <a:ext cx="2273952" cy="14988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702148"/>
            <a:ext cx="2114158" cy="150271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16199" y="388425"/>
            <a:ext cx="949051" cy="977104"/>
            <a:chOff x="7244652" y="680761"/>
            <a:chExt cx="1747837" cy="1658937"/>
          </a:xfrm>
          <a:noFill/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4652" y="680761"/>
              <a:ext cx="1747837" cy="165893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7839898" y="1184541"/>
              <a:ext cx="1026290" cy="4022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 dirty="0" smtClean="0"/>
                <a:t>Mali</a:t>
              </a:r>
              <a:endParaRPr lang="en-IN" sz="14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977" y="3367960"/>
            <a:ext cx="2315612" cy="1501200"/>
          </a:xfrm>
          <a:prstGeom prst="rect">
            <a:avLst/>
          </a:prstGeom>
        </p:spPr>
      </p:pic>
      <p:sp>
        <p:nvSpPr>
          <p:cNvPr id="39" name="TextBox 1"/>
          <p:cNvSpPr txBox="1">
            <a:spLocks noChangeArrowheads="1"/>
          </p:cNvSpPr>
          <p:nvPr/>
        </p:nvSpPr>
        <p:spPr bwMode="auto">
          <a:xfrm>
            <a:off x="582295" y="1556792"/>
            <a:ext cx="1836734" cy="3077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400" b="1" dirty="0" smtClean="0"/>
              <a:t>Land use / land cover</a:t>
            </a:r>
            <a:endParaRPr lang="en-IN" altLang="en-US" sz="1400" dirty="0"/>
          </a:p>
        </p:txBody>
      </p:sp>
      <p:sp>
        <p:nvSpPr>
          <p:cNvPr id="4120" name="TextBox 15"/>
          <p:cNvSpPr txBox="1">
            <a:spLocks noChangeArrowheads="1"/>
          </p:cNvSpPr>
          <p:nvPr/>
        </p:nvSpPr>
        <p:spPr bwMode="auto">
          <a:xfrm>
            <a:off x="3908443" y="6577607"/>
            <a:ext cx="16428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/>
              <a:t>Impact assessment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74"/>
          <a:stretch/>
        </p:blipFill>
        <p:spPr bwMode="auto">
          <a:xfrm>
            <a:off x="7534875" y="5373216"/>
            <a:ext cx="1717645" cy="105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2690" y="4767616"/>
            <a:ext cx="2078743" cy="16638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6115" y="1908921"/>
            <a:ext cx="2441145" cy="1501200"/>
          </a:xfrm>
          <a:prstGeom prst="rect">
            <a:avLst/>
          </a:prstGeom>
        </p:spPr>
      </p:pic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8080104" y="3740436"/>
            <a:ext cx="11575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 smtClean="0"/>
              <a:t>Watershed</a:t>
            </a:r>
          </a:p>
          <a:p>
            <a:r>
              <a:rPr lang="en-IN" altLang="en-US" sz="1400" b="1" dirty="0" smtClean="0"/>
              <a:t>prioritization</a:t>
            </a:r>
            <a:endParaRPr lang="en-IN" altLang="en-US" sz="1400" b="1" dirty="0"/>
          </a:p>
        </p:txBody>
      </p:sp>
      <p:sp>
        <p:nvSpPr>
          <p:cNvPr id="34" name="TextBox 15"/>
          <p:cNvSpPr txBox="1">
            <a:spLocks noChangeArrowheads="1"/>
          </p:cNvSpPr>
          <p:nvPr/>
        </p:nvSpPr>
        <p:spPr bwMode="auto">
          <a:xfrm>
            <a:off x="7483081" y="5229200"/>
            <a:ext cx="9773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900" b="1" dirty="0" smtClean="0"/>
              <a:t>Biomass (g/m</a:t>
            </a:r>
            <a:r>
              <a:rPr lang="en-IN" altLang="en-US" sz="900" b="1" baseline="30000" dirty="0" smtClean="0"/>
              <a:t>2</a:t>
            </a:r>
            <a:r>
              <a:rPr lang="en-IN" altLang="en-US" sz="900" b="1" dirty="0" smtClean="0"/>
              <a:t>)</a:t>
            </a:r>
            <a:endParaRPr lang="en-IN" altLang="en-US" sz="9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581128"/>
            <a:ext cx="3320248" cy="23495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3929" y="650563"/>
            <a:ext cx="2453854" cy="1406250"/>
          </a:xfrm>
          <a:prstGeom prst="rect">
            <a:avLst/>
          </a:prstGeom>
        </p:spPr>
      </p:pic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5011226" y="456927"/>
            <a:ext cx="17292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 smtClean="0"/>
              <a:t>LGP / planting dates</a:t>
            </a:r>
            <a:endParaRPr lang="en-IN" altLang="en-US" sz="1400" b="1" dirty="0"/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7074963" y="4876989"/>
            <a:ext cx="11575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IN" altLang="en-US" sz="1400" b="1" dirty="0" smtClean="0"/>
              <a:t>Biomass</a:t>
            </a:r>
            <a:endParaRPr lang="en-IN" alt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267" y="3521309"/>
            <a:ext cx="2343533" cy="1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64819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2016291"/>
              </p:ext>
            </p:extLst>
          </p:nvPr>
        </p:nvGraphicFramePr>
        <p:xfrm>
          <a:off x="457200" y="332656"/>
          <a:ext cx="8686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593339"/>
            <a:ext cx="7162800" cy="301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51920" y="981939"/>
            <a:ext cx="4824536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Water and soil fertility management structures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6488668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 of water for household water demand </a:t>
            </a:r>
          </a:p>
        </p:txBody>
      </p:sp>
    </p:spTree>
    <p:extLst>
      <p:ext uri="{BB962C8B-B14F-4D97-AF65-F5344CB8AC3E}">
        <p14:creationId xmlns:p14="http://schemas.microsoft.com/office/powerpoint/2010/main" val="322143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454422"/>
              </p:ext>
            </p:extLst>
          </p:nvPr>
        </p:nvGraphicFramePr>
        <p:xfrm>
          <a:off x="1066800" y="412148"/>
          <a:ext cx="8077200" cy="260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2769070"/>
            <a:ext cx="817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Specific </a:t>
            </a:r>
            <a:r>
              <a:rPr lang="en-IN" dirty="0"/>
              <a:t>efficiency </a:t>
            </a:r>
            <a:r>
              <a:rPr lang="en-IN" dirty="0" smtClean="0"/>
              <a:t>of land and water management structures (perception </a:t>
            </a:r>
            <a:r>
              <a:rPr lang="en-IN" dirty="0"/>
              <a:t>of farmers)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515716"/>
              </p:ext>
            </p:extLst>
          </p:nvPr>
        </p:nvGraphicFramePr>
        <p:xfrm>
          <a:off x="3345873" y="3266474"/>
          <a:ext cx="5791200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36326" y="5525110"/>
            <a:ext cx="5607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Details concerning success </a:t>
            </a:r>
            <a:r>
              <a:rPr lang="en-GB" dirty="0" smtClean="0"/>
              <a:t>stories</a:t>
            </a:r>
            <a:r>
              <a:rPr lang="en-IN" dirty="0" smtClean="0"/>
              <a:t> </a:t>
            </a:r>
            <a:r>
              <a:rPr lang="en-IN" dirty="0"/>
              <a:t>(perception of farmers)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83361" y="6498748"/>
            <a:ext cx="576063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Further Reading: </a:t>
            </a:r>
            <a:r>
              <a:rPr lang="en-US" sz="1600" i="1" dirty="0" err="1" smtClean="0"/>
              <a:t>Birhanu</a:t>
            </a:r>
            <a:r>
              <a:rPr lang="en-US" sz="1600" i="1" dirty="0" smtClean="0"/>
              <a:t> </a:t>
            </a:r>
            <a:r>
              <a:rPr lang="en-US" sz="1600" i="1" dirty="0"/>
              <a:t>et al.,</a:t>
            </a:r>
            <a:r>
              <a:rPr lang="en-US" sz="1600" i="1" dirty="0" smtClean="0"/>
              <a:t>2014, </a:t>
            </a:r>
            <a:r>
              <a:rPr lang="fr-FR" sz="1600" i="1" dirty="0" smtClean="0"/>
              <a:t>RDS </a:t>
            </a:r>
            <a:r>
              <a:rPr lang="fr-FR" sz="1600" i="1" dirty="0"/>
              <a:t>Research Report No </a:t>
            </a:r>
            <a:r>
              <a:rPr lang="fr-FR" sz="1600" i="1" dirty="0" smtClean="0"/>
              <a:t>63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944748"/>
              </p:ext>
            </p:extLst>
          </p:nvPr>
        </p:nvGraphicFramePr>
        <p:xfrm>
          <a:off x="58387" y="3284984"/>
          <a:ext cx="3324974" cy="35730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3230"/>
                <a:gridCol w="667255"/>
                <a:gridCol w="593115"/>
                <a:gridCol w="518976"/>
                <a:gridCol w="792398"/>
              </a:tblGrid>
              <a:tr h="669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SWC measure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Male headed</a:t>
                      </a:r>
                      <a:endParaRPr lang="en-GB" sz="11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(n=244)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Female headed</a:t>
                      </a:r>
                      <a:endParaRPr lang="en-GB" sz="11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(n=37)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T-</a:t>
                      </a:r>
                      <a:endParaRPr lang="en-GB" sz="11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statistic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P-value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Zai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0.43 (0.50)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0.35 (0.48)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-0.95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Artificial ponds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 (0.42)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 (0.43)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Vegetative barriers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 (0.42)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0.27 (0.45)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69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Courbes</a:t>
                      </a:r>
                      <a:r>
                        <a:rPr lang="en-US" sz="1000" dirty="0">
                          <a:effectLst/>
                        </a:rPr>
                        <a:t> de </a:t>
                      </a:r>
                      <a:r>
                        <a:rPr lang="en-US" sz="1000" dirty="0" err="1">
                          <a:effectLst/>
                        </a:rPr>
                        <a:t>niveau</a:t>
                      </a:r>
                      <a:r>
                        <a:rPr lang="en-US" sz="1000" dirty="0">
                          <a:effectLst/>
                        </a:rPr>
                        <a:t> (ridges)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0.23 (0.42)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 (0.43)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Shallow Wells 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 (0.42)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 (0.43)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0.28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Irrigated fields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 (0.41)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0.30 (0.46)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-1.46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80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Graphic spid="6" grpId="0">
        <p:bldAsOne/>
      </p:bldGraphic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153400" cy="58012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Research Approach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3232" y="2420888"/>
            <a:ext cx="8813263" cy="42484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r>
              <a:rPr lang="en-US" sz="2400" dirty="0" smtClean="0"/>
              <a:t>Identification of a site for small scale intervention work</a:t>
            </a:r>
          </a:p>
          <a:p>
            <a:pPr lvl="1"/>
            <a:r>
              <a:rPr lang="en-US" sz="2400" dirty="0" smtClean="0"/>
              <a:t>Monitoring and Modeling: Installation of hydro-meteorological monitoring stations and participatory </a:t>
            </a:r>
            <a:r>
              <a:rPr lang="en-US" sz="2400" dirty="0"/>
              <a:t>monitoring </a:t>
            </a:r>
            <a:r>
              <a:rPr lang="en-US" sz="2400" dirty="0" smtClean="0"/>
              <a:t>at </a:t>
            </a:r>
            <a:r>
              <a:rPr lang="en-US" sz="2400" dirty="0"/>
              <a:t>watershed </a:t>
            </a:r>
            <a:r>
              <a:rPr lang="en-US" sz="2400" dirty="0" smtClean="0"/>
              <a:t>scale</a:t>
            </a:r>
          </a:p>
          <a:p>
            <a:pPr lvl="1"/>
            <a:r>
              <a:rPr lang="en-US" sz="2400" dirty="0" smtClean="0"/>
              <a:t>Technological improvement and experimental </a:t>
            </a:r>
            <a:r>
              <a:rPr lang="en-US" sz="2400" dirty="0"/>
              <a:t>study </a:t>
            </a:r>
            <a:r>
              <a:rPr lang="en-US" sz="2400" dirty="0" smtClean="0"/>
              <a:t>on SWC technologies </a:t>
            </a:r>
          </a:p>
          <a:p>
            <a:pPr lvl="1"/>
            <a:r>
              <a:rPr lang="en-US" sz="2400" dirty="0" smtClean="0"/>
              <a:t>Evaluation of the land use dynamics over period of time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1289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5069565" cy="57606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Data used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856984" cy="4979836"/>
          </a:xfrm>
        </p:spPr>
        <p:txBody>
          <a:bodyPr>
            <a:noAutofit/>
          </a:bodyPr>
          <a:lstStyle/>
          <a:p>
            <a:r>
              <a:rPr lang="en-US" sz="2400" dirty="0" smtClean="0"/>
              <a:t>Survey data on land and water management practices</a:t>
            </a:r>
          </a:p>
          <a:p>
            <a:r>
              <a:rPr lang="en-US" sz="2400" dirty="0" smtClean="0"/>
              <a:t>Daily </a:t>
            </a:r>
            <a:r>
              <a:rPr lang="en-US" sz="2400" dirty="0"/>
              <a:t>climate data </a:t>
            </a:r>
            <a:r>
              <a:rPr lang="en-US" sz="2400" dirty="0" smtClean="0"/>
              <a:t>from nearby station (1980 </a:t>
            </a:r>
            <a:r>
              <a:rPr lang="en-US" sz="2400" dirty="0"/>
              <a:t>to </a:t>
            </a:r>
            <a:r>
              <a:rPr lang="en-US" sz="2400" dirty="0" smtClean="0"/>
              <a:t>2010) </a:t>
            </a:r>
          </a:p>
          <a:p>
            <a:r>
              <a:rPr lang="en-US" sz="2400" dirty="0" smtClean="0"/>
              <a:t>Newly instrumented sites</a:t>
            </a:r>
          </a:p>
          <a:p>
            <a:r>
              <a:rPr lang="en-US" sz="2400" dirty="0" smtClean="0"/>
              <a:t>Soil sampling and profiling</a:t>
            </a:r>
          </a:p>
          <a:p>
            <a:r>
              <a:rPr lang="en-US" sz="2400" dirty="0" smtClean="0"/>
              <a:t>Shallow wells </a:t>
            </a:r>
          </a:p>
          <a:p>
            <a:r>
              <a:rPr lang="en-US" sz="2400" dirty="0" smtClean="0"/>
              <a:t>CGIAR SRTM </a:t>
            </a:r>
            <a:r>
              <a:rPr lang="en-US" sz="2400" dirty="0"/>
              <a:t>data </a:t>
            </a:r>
            <a:endParaRPr lang="en-US" sz="2400" dirty="0" smtClean="0"/>
          </a:p>
          <a:p>
            <a:r>
              <a:rPr lang="en-US" sz="2400" dirty="0" smtClean="0"/>
              <a:t>Field experimentation of soil and water management practices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7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9144000" cy="6401316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5334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Study site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922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3386</TotalTime>
  <Words>1097</Words>
  <Application>Microsoft Office PowerPoint</Application>
  <PresentationFormat>On-screen Show (4:3)</PresentationFormat>
  <Paragraphs>218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Approach</vt:lpstr>
      <vt:lpstr>Data used</vt:lpstr>
      <vt:lpstr>Study site</vt:lpstr>
      <vt:lpstr>Watershed management program benefiting farmers in Mali</vt:lpstr>
      <vt:lpstr>PowerPoint Presentation</vt:lpstr>
      <vt:lpstr>PowerPoint Presentation</vt:lpstr>
      <vt:lpstr>PowerPoint Presentation</vt:lpstr>
      <vt:lpstr>Installation of water table measurement tubes</vt:lpstr>
      <vt:lpstr>PowerPoint Presentation</vt:lpstr>
      <vt:lpstr>PowerPoint Presentation</vt:lpstr>
      <vt:lpstr>PowerPoint Presentation</vt:lpstr>
      <vt:lpstr>PowerPoint Presentation</vt:lpstr>
      <vt:lpstr>Conclusions and recommendations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Odhong, Jonathan (IITA)</cp:lastModifiedBy>
  <cp:revision>371</cp:revision>
  <cp:lastPrinted>2011-10-06T11:45:23Z</cp:lastPrinted>
  <dcterms:created xsi:type="dcterms:W3CDTF">2014-04-30T10:00:59Z</dcterms:created>
  <dcterms:modified xsi:type="dcterms:W3CDTF">2016-12-14T08:00:06Z</dcterms:modified>
</cp:coreProperties>
</file>